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9"/>
  </p:notesMasterIdLst>
  <p:handoutMasterIdLst>
    <p:handoutMasterId r:id="rId30"/>
  </p:handoutMasterIdLst>
  <p:sldIdLst>
    <p:sldId id="257" r:id="rId2"/>
    <p:sldId id="331" r:id="rId3"/>
    <p:sldId id="329" r:id="rId4"/>
    <p:sldId id="293" r:id="rId5"/>
    <p:sldId id="355" r:id="rId6"/>
    <p:sldId id="352" r:id="rId7"/>
    <p:sldId id="312" r:id="rId8"/>
    <p:sldId id="316" r:id="rId9"/>
    <p:sldId id="324" r:id="rId10"/>
    <p:sldId id="314" r:id="rId11"/>
    <p:sldId id="313" r:id="rId12"/>
    <p:sldId id="318" r:id="rId13"/>
    <p:sldId id="302" r:id="rId14"/>
    <p:sldId id="320" r:id="rId15"/>
    <p:sldId id="330" r:id="rId16"/>
    <p:sldId id="332" r:id="rId17"/>
    <p:sldId id="333" r:id="rId18"/>
    <p:sldId id="336" r:id="rId19"/>
    <p:sldId id="334" r:id="rId20"/>
    <p:sldId id="337" r:id="rId21"/>
    <p:sldId id="348" r:id="rId22"/>
    <p:sldId id="350" r:id="rId23"/>
    <p:sldId id="342" r:id="rId24"/>
    <p:sldId id="344" r:id="rId25"/>
    <p:sldId id="346" r:id="rId26"/>
    <p:sldId id="282" r:id="rId27"/>
    <p:sldId id="353" r:id="rId28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4F6"/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>
        <p:scale>
          <a:sx n="125" d="100"/>
          <a:sy n="125" d="100"/>
        </p:scale>
        <p:origin x="-282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7DABB-0103-4A1F-8E39-7C03C8C5751F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84C-59A3-4D8B-B2ED-34D8A990D9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DA621-A0FF-4B39-ABEA-CF66EEC323A3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96CC5-8563-4D07-BF1C-6BB1E6CEF2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6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30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95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71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09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44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839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31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91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68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68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44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96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6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29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1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7413" cy="3355975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5800" y="4787280"/>
            <a:ext cx="5484240" cy="3914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Заменить комфортно</a:t>
            </a:r>
          </a:p>
        </p:txBody>
      </p:sp>
      <p:sp>
        <p:nvSpPr>
          <p:cNvPr id="124" name="PlaceHolder 3"/>
          <p:cNvSpPr>
            <a:spLocks noGrp="1"/>
          </p:cNvSpPr>
          <p:nvPr>
            <p:ph type="ftr" idx="5"/>
          </p:nvPr>
        </p:nvSpPr>
        <p:spPr>
          <a:xfrm>
            <a:off x="0" y="9448200"/>
            <a:ext cx="2969640" cy="49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sldNum" idx="6"/>
          </p:nvPr>
        </p:nvSpPr>
        <p:spPr>
          <a:xfrm>
            <a:off x="3884760" y="9448200"/>
            <a:ext cx="2969640" cy="49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8EE18EF-6DBC-4F74-8B07-DDC9C3F0A7C7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72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68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217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96CC5-8563-4D07-BF1C-6BB1E6CEF2E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9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81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08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68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50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7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01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62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96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D2E4F6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B0DDE6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24.10.2024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41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://checkege.rustest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313212&amp;date=28.04.2021&amp;demo=1&amp;dst=100023&amp;fld=13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webinar.fm/live/sorip164/matem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osobrnadzor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https://vk.com/away.php?to=https://rutube.ru/channel/25110944/&amp;post=-36510627_83086&amp;cc_key=&amp;track_code=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215" y="2011680"/>
            <a:ext cx="10740042" cy="951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Что нужно знать родителям </a:t>
            </a:r>
            <a:r>
              <a:rPr lang="ru-RU" b="1" dirty="0" smtClean="0">
                <a:solidFill>
                  <a:srgbClr val="002060"/>
                </a:solidFill>
              </a:rPr>
              <a:t>выпускников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 период подготовки к </a:t>
            </a:r>
            <a:r>
              <a:rPr lang="ru-RU" b="1" dirty="0" smtClean="0">
                <a:solidFill>
                  <a:srgbClr val="002060"/>
                </a:solidFill>
              </a:rPr>
              <a:t>ЕГЭ - 2025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88787" y="5705475"/>
            <a:ext cx="3887788" cy="1152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6480" y="2214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РСО-Алания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Управление образования администрации Красноармейского муниципального района  » Общероссийское родительское собрание состоялось 28 авгус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11" y="3992562"/>
            <a:ext cx="4136209" cy="286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207" y="0"/>
            <a:ext cx="3801793" cy="16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74" y="34508"/>
            <a:ext cx="10772775" cy="826991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Поведение в аудитории ППЭ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40861" y="1485901"/>
            <a:ext cx="6551139" cy="537210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экзамена занимают рабочие места в аудитории в соответствии со списками распределения. Изменение рабочего места запрещено.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участникам экзамена запрещается 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выходе из аудитории во время экзамена участник экзамена должен оставить экзаменационные материалы, листы бумаги для черновиков со штампом образовательной организации, на базе которой организован ППЭ, и письменные принадлежности на рабочем столе.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4389" y="896007"/>
            <a:ext cx="5386472" cy="34473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начинается с распечатывания в аудитории комплектов экзаменационных материалов и инструктажа.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распечатывания и инструктажа не входит во время написания экзаменационной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общий инструктаж для опоздавших участников экзамена не проводится.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86710"/>
            <a:ext cx="3356264" cy="213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53700" y="0"/>
            <a:ext cx="1638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8718" y="4343399"/>
            <a:ext cx="1711037" cy="157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22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345" y="170021"/>
            <a:ext cx="10772775" cy="120253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</a:t>
            </a:r>
            <a:r>
              <a:rPr lang="ru-RU" b="1" dirty="0" smtClean="0">
                <a:solidFill>
                  <a:srgbClr val="C00000"/>
                </a:solidFill>
              </a:rPr>
              <a:t>Продолжительность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C00000"/>
                </a:solidFill>
              </a:rPr>
              <a:t>ЕГЭ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679" y="1372554"/>
            <a:ext cx="11227263" cy="498221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55 минут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(235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минут)– математика профильного уровня, физика, литература, информатика, биология;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 30 минут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(210 минут)– русский язык,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химия, история, обществознание;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10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 минут) – иностранный язык ( английский , французский, немецкий, испанский +17 минут раздела Говорение);</a:t>
            </a:r>
          </a:p>
          <a:p>
            <a:pPr algn="just"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(180 минут)– математика базового уровня,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8219" y="3863662"/>
            <a:ext cx="5347032" cy="2994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2332" y="-2971"/>
            <a:ext cx="3189668" cy="1413919"/>
          </a:xfrm>
          <a:prstGeom prst="rect">
            <a:avLst/>
          </a:prstGeom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772" y="3863661"/>
            <a:ext cx="4872951" cy="268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343" y="333279"/>
            <a:ext cx="9618240" cy="1215968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C00000"/>
                </a:solidFill>
              </a:rPr>
              <a:t>Ознакомление с </a:t>
            </a:r>
            <a:r>
              <a:rPr lang="ru-RU" sz="4900" b="1" dirty="0" smtClean="0">
                <a:solidFill>
                  <a:srgbClr val="C00000"/>
                </a:solidFill>
              </a:rPr>
              <a:t>результатами ЕГЭ 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7224" y="1715501"/>
            <a:ext cx="10986908" cy="462711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rgbClr val="002060"/>
                </a:solidFill>
              </a:rPr>
              <a:t>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</a:t>
            </a:r>
            <a:r>
              <a:rPr lang="ru-RU" sz="2600" dirty="0" smtClean="0">
                <a:solidFill>
                  <a:srgbClr val="002060"/>
                </a:solidFill>
              </a:rPr>
              <a:t>после завершения обработки на федеральном уровне и передачи в субъект  </a:t>
            </a:r>
            <a:r>
              <a:rPr lang="ru-RU" sz="2600" b="1" dirty="0" smtClean="0">
                <a:solidFill>
                  <a:srgbClr val="002060"/>
                </a:solidFill>
              </a:rPr>
              <a:t>утверждаются </a:t>
            </a:r>
            <a:r>
              <a:rPr lang="ru-RU" sz="2600" dirty="0">
                <a:solidFill>
                  <a:srgbClr val="002060"/>
                </a:solidFill>
              </a:rPr>
              <a:t>председателем ГЭК. </a:t>
            </a:r>
            <a:endParaRPr lang="ru-RU" sz="26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После </a:t>
            </a:r>
            <a:r>
              <a:rPr lang="ru-RU" sz="2600" dirty="0">
                <a:solidFill>
                  <a:srgbClr val="002060"/>
                </a:solidFill>
              </a:rPr>
              <a:t>утверждения результаты ЕГЭ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передаются в образовательные организации </a:t>
            </a:r>
            <a:r>
              <a:rPr lang="ru-RU" sz="2600" dirty="0">
                <a:solidFill>
                  <a:srgbClr val="002060"/>
                </a:solidFill>
              </a:rPr>
              <a:t>для последующего ознакомления участников экзамена с полученными ими результатами ЕГЭ.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b="1" dirty="0">
                <a:solidFill>
                  <a:srgbClr val="002060"/>
                </a:solidFill>
              </a:rPr>
              <a:t>Ознакомление участников экзамена </a:t>
            </a:r>
            <a:r>
              <a:rPr lang="ru-RU" sz="2600" dirty="0">
                <a:solidFill>
                  <a:srgbClr val="002060"/>
                </a:solidFill>
              </a:rPr>
              <a:t>с утвержденными председателем ГЭК результатами ЕГЭ по учебному предмету осуществляется </a:t>
            </a:r>
            <a:r>
              <a:rPr lang="ru-RU" sz="2600" b="1" dirty="0">
                <a:solidFill>
                  <a:srgbClr val="002060"/>
                </a:solidFill>
              </a:rPr>
              <a:t>в течение одного рабочего дня со дня </a:t>
            </a:r>
            <a:r>
              <a:rPr lang="ru-RU" sz="2600" dirty="0">
                <a:solidFill>
                  <a:srgbClr val="002060"/>
                </a:solidFill>
              </a:rPr>
              <a:t>их передачи в образовательные организации. </a:t>
            </a:r>
            <a:endParaRPr lang="ru-RU" sz="26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Указанный </a:t>
            </a:r>
            <a:r>
              <a:rPr lang="ru-RU" sz="2600" dirty="0">
                <a:solidFill>
                  <a:srgbClr val="002060"/>
                </a:solidFill>
              </a:rPr>
              <a:t>день считается официальным днем объявления результатов.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Результаты </a:t>
            </a:r>
            <a:r>
              <a:rPr lang="ru-RU" sz="2600" dirty="0">
                <a:solidFill>
                  <a:srgbClr val="002060"/>
                </a:solidFill>
              </a:rPr>
              <a:t>ЕГЭ при приеме на обучение по программам бакалавриата и программам специалитета действительны четыре года, следующих за годом получения таких результатов</a:t>
            </a:r>
            <a:r>
              <a:rPr lang="ru-RU" sz="26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600" dirty="0" smtClean="0">
                <a:solidFill>
                  <a:srgbClr val="002060"/>
                </a:solidFill>
              </a:rPr>
              <a:t>Образы бланков опубликовываются на официальном информационном портале ЕГЭ (см. следующий слайд).</a:t>
            </a: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08394" y="0"/>
            <a:ext cx="2983606" cy="1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3634" y="99322"/>
            <a:ext cx="8504148" cy="683555"/>
          </a:xfrm>
        </p:spPr>
        <p:txBody>
          <a:bodyPr>
            <a:noAutofit/>
          </a:bodyPr>
          <a:lstStyle/>
          <a:p>
            <a:r>
              <a:rPr lang="ru-RU" sz="4900" b="1" dirty="0">
                <a:solidFill>
                  <a:srgbClr val="FF0000"/>
                </a:solidFill>
              </a:rPr>
              <a:t>Сервис проверки результатов ЕГЭ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562601" y="2351122"/>
            <a:ext cx="5974976" cy="4237937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На портале публикуются образы бланков ЕГЭ участника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Сервис </a:t>
            </a:r>
            <a:r>
              <a:rPr lang="ru-RU" sz="4000" b="1" dirty="0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является площадкой официального ознакомления с результатами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Официальное ознакомление проводится в школе под роспись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74" y="877743"/>
            <a:ext cx="55626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64022" y="1463113"/>
            <a:ext cx="537262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на сайте </a:t>
            </a:r>
            <a:r>
              <a:rPr lang="ru-RU" sz="2400" b="1" dirty="0" smtClean="0">
                <a:solidFill>
                  <a:srgbClr val="002060"/>
                </a:solidFill>
              </a:rPr>
              <a:t>Рособрнадзора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Раздел </a:t>
            </a:r>
            <a:r>
              <a:rPr lang="ru-RU" sz="2400" b="1" dirty="0">
                <a:solidFill>
                  <a:srgbClr val="002060"/>
                </a:solidFill>
              </a:rPr>
              <a:t>ГИА-11 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Сервис проверки результатов </a:t>
            </a:r>
            <a:r>
              <a:rPr lang="ru-RU" sz="2400" b="1" dirty="0" smtClean="0">
                <a:solidFill>
                  <a:srgbClr val="002060"/>
                </a:solidFill>
              </a:rPr>
              <a:t>ЕГЭ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://</a:t>
            </a:r>
            <a:r>
              <a:rPr lang="en-US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checkege.rustest.ru</a:t>
            </a:r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hlinkClick r:id="rId4"/>
              </a:rPr>
              <a:t>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05363" y="0"/>
            <a:ext cx="3086637" cy="13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020"/>
            <a:ext cx="10772775" cy="118795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Участник   имеет право подать апелляцию о нарушении </a:t>
            </a:r>
            <a:r>
              <a:rPr lang="ru-RU" sz="2800" b="1" dirty="0" smtClean="0">
                <a:solidFill>
                  <a:srgbClr val="C00000"/>
                </a:solidFill>
                <a:hlinkClick r:id="rId3"/>
              </a:rPr>
              <a:t>Порядка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проведения ГИА и (или) о несогласии с выставленными баллами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6082" y="1139889"/>
            <a:ext cx="4214554" cy="54691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Апелляцию о нарушении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Порядка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ГИА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экзамена подает в день проведения экзамена члену ГЭК,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покидая ППЭ.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удовлетворении апелляции результат экзамена, по процедуре которого участником экзамена была подана апелляция, аннулируется и участнику экзамена предоставляется возможность сдать экзамен по учебному предмету в иной день, предусмотренный единым расписанием проведения ЕГЭ.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2412" y="1221971"/>
            <a:ext cx="7232071" cy="549886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о несогласии с выставленными баллами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двух рабочих дней после официального дня объявления результатов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по соответствующему учебному предмету. Участники ГИА подают апелляцию о несогласии с выставленными баллами в образовательную организацию, которой они были допущены к </a:t>
            </a: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рассмотрения апелляций – 4 рабочих дня после завершения срока приема заявлений</a:t>
            </a:r>
            <a:endParaRPr lang="ru-RU" sz="2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рекомендуемая продолжительность рассмотрения апелляции о несогласии с выставленными баллами -20 мин*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Апелляции рассматриваются дистанционно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рассмотрения участнику  направляется уведомление </a:t>
            </a:r>
            <a:endParaRPr lang="ru-RU" sz="2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20518" y="0"/>
            <a:ext cx="2571482" cy="113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18" y="0"/>
            <a:ext cx="8389089" cy="139306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6000" b="1" dirty="0">
                <a:solidFill>
                  <a:srgbClr val="C00000"/>
                </a:solidFill>
              </a:rPr>
              <a:t>Аттестат о среднем общем образовании с отличием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33916" y="2040467"/>
            <a:ext cx="5106180" cy="723400"/>
          </a:xfrm>
          <a:ln w="28575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sz="2400" b="1" cap="none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Медаль "За особые успехи в учении" I степени</a:t>
            </a:r>
            <a:endParaRPr lang="ru-RU" b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244549" y="2753084"/>
            <a:ext cx="5095547" cy="3200400"/>
          </a:xfrm>
          <a:ln w="28575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lvl="0" indent="0" algn="just"/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итоговые оценки успеваемости "отлично" по всем учебным предметам</a:t>
            </a:r>
          </a:p>
          <a:p>
            <a:pPr marL="0" lvl="0" indent="0"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менее 70 баллов на ЕГЭ по учебному предмету "Русский язык" и не менее 70 баллов на ЕГЭ по одному из сдаваемых учебных предметов</a:t>
            </a:r>
          </a:p>
          <a:p>
            <a:pPr marL="0" lvl="0" indent="0" algn="just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уровня)</a:t>
            </a:r>
            <a:endParaRPr lang="ru-RU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772202" y="2750989"/>
            <a:ext cx="5835006" cy="3202495"/>
          </a:xfrm>
          <a:ln w="381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0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итоговые оценки успеваемости "отлично" и не более двух оценок "хорошо" по всем учебным предметам</a:t>
            </a:r>
          </a:p>
          <a:p>
            <a:pPr algn="just"/>
            <a:r>
              <a:rPr lang="ru-RU" sz="20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не менее 60 баллов на ЕГЭ по учебному предмету "Русский язык" и не менее 60 баллов на ЕГЭ по одному из сдаваемых учебных предметов</a:t>
            </a:r>
          </a:p>
          <a:p>
            <a:pPr algn="just"/>
            <a:r>
              <a:rPr lang="ru-RU" sz="205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уровня)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6655" y="6034458"/>
            <a:ext cx="10772775" cy="720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8689" y="0"/>
            <a:ext cx="3493311" cy="15485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3930" y="6030915"/>
            <a:ext cx="10174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Приказ Министерства просвещения РФ от 29 сентября 2023 г. N 730 “Об утверждении Порядка и условий выдачи медалей "За особые успехи в учении" I и II степеней” </a:t>
            </a:r>
            <a:endParaRPr lang="ru-RU" dirty="0"/>
          </a:p>
        </p:txBody>
      </p:sp>
      <p:sp>
        <p:nvSpPr>
          <p:cNvPr id="13" name="Текст 8"/>
          <p:cNvSpPr txBox="1">
            <a:spLocks/>
          </p:cNvSpPr>
          <p:nvPr/>
        </p:nvSpPr>
        <p:spPr>
          <a:xfrm>
            <a:off x="5772201" y="2044011"/>
            <a:ext cx="5835007" cy="72340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85000"/>
              </a:lnSpc>
              <a:spcBef>
                <a:spcPts val="130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Медаль "За особые успехи в учении</a:t>
            </a:r>
            <a:r>
              <a:rPr lang="ru-RU" sz="2400" b="1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 II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степени</a:t>
            </a:r>
            <a:endParaRPr kumimoji="0" lang="ru-RU" sz="2200" b="1" i="0" u="none" strike="noStrike" kern="1200" cap="all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1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774" y="110334"/>
            <a:ext cx="11055926" cy="97597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Требуемые баллы для поступления в ВУЗ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0554" y="1510531"/>
            <a:ext cx="5070764" cy="7234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Минимальное количество баллов, установленных Рособрнадзором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182" y="1144816"/>
            <a:ext cx="6724891" cy="87101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Минимальное количество баллов вступительных испытаний (ЕГЭ) в ВУЗ по программам бакалавриата и специалитета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233931"/>
            <a:ext cx="5005388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047647"/>
              </p:ext>
            </p:extLst>
          </p:nvPr>
        </p:nvGraphicFramePr>
        <p:xfrm>
          <a:off x="5226627" y="2036619"/>
          <a:ext cx="6743699" cy="4547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5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15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635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Предмет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Минимальное количество баллов ЕГЭ*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946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40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(42- СОГМА)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604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Математика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39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Физика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39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Химия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39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(50 –СОГУ «Стоматология», 42-СОГМА)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Информатика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44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Биология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39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(50 –СОГУ «Стоматология», 42-СОГМА)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История 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35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География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3681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Иностранные языки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Обществознание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45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(47 – СОГУ «Юриспруденция»)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5146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Литература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40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" y="1101391"/>
            <a:ext cx="5069143" cy="371578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36965" y="86349"/>
            <a:ext cx="7174680" cy="277909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653" y="2959286"/>
            <a:ext cx="7159992" cy="385153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55" y="5870473"/>
            <a:ext cx="5469774" cy="88946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308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60473" cy="24356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218" y="-1"/>
            <a:ext cx="4710979" cy="685797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032" y="2555070"/>
            <a:ext cx="4242582" cy="42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4" y="547235"/>
            <a:ext cx="6322744" cy="2520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549" y="98348"/>
            <a:ext cx="5585894" cy="670496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69" y="3808276"/>
            <a:ext cx="6266714" cy="203557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099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0428" y="4003547"/>
            <a:ext cx="22225" cy="453390"/>
          </a:xfrm>
          <a:custGeom>
            <a:avLst/>
            <a:gdLst/>
            <a:ahLst/>
            <a:cxnLst/>
            <a:rect l="l" t="t" r="r" b="b"/>
            <a:pathLst>
              <a:path w="22225" h="453389">
                <a:moveTo>
                  <a:pt x="0" y="0"/>
                </a:moveTo>
                <a:lnTo>
                  <a:pt x="0" y="301625"/>
                </a:lnTo>
                <a:lnTo>
                  <a:pt x="22098" y="301625"/>
                </a:lnTo>
                <a:lnTo>
                  <a:pt x="22098" y="453008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60112" y="1877693"/>
            <a:ext cx="2794635" cy="469265"/>
          </a:xfrm>
          <a:custGeom>
            <a:avLst/>
            <a:gdLst/>
            <a:ahLst/>
            <a:cxnLst/>
            <a:rect l="l" t="t" r="r" b="b"/>
            <a:pathLst>
              <a:path w="2794634" h="469264">
                <a:moveTo>
                  <a:pt x="0" y="0"/>
                </a:moveTo>
                <a:lnTo>
                  <a:pt x="0" y="317373"/>
                </a:lnTo>
                <a:lnTo>
                  <a:pt x="2794635" y="317373"/>
                </a:lnTo>
                <a:lnTo>
                  <a:pt x="2794635" y="468756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0820" y="3953255"/>
            <a:ext cx="3402965" cy="504825"/>
          </a:xfrm>
          <a:custGeom>
            <a:avLst/>
            <a:gdLst/>
            <a:ahLst/>
            <a:cxnLst/>
            <a:rect l="l" t="t" r="r" b="b"/>
            <a:pathLst>
              <a:path w="3402965" h="504825">
                <a:moveTo>
                  <a:pt x="1356359" y="0"/>
                </a:moveTo>
                <a:lnTo>
                  <a:pt x="1356359" y="342773"/>
                </a:lnTo>
                <a:lnTo>
                  <a:pt x="3402710" y="342773"/>
                </a:lnTo>
                <a:lnTo>
                  <a:pt x="3402710" y="494030"/>
                </a:lnTo>
              </a:path>
              <a:path w="3402965" h="504825">
                <a:moveTo>
                  <a:pt x="1357121" y="0"/>
                </a:moveTo>
                <a:lnTo>
                  <a:pt x="1357121" y="353441"/>
                </a:lnTo>
                <a:lnTo>
                  <a:pt x="0" y="353441"/>
                </a:lnTo>
                <a:lnTo>
                  <a:pt x="0" y="504825"/>
                </a:lnTo>
              </a:path>
            </a:pathLst>
          </a:custGeom>
          <a:ln w="12192">
            <a:solidFill>
              <a:srgbClr val="528B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3934247" y="854137"/>
            <a:ext cx="3856354" cy="1478280"/>
            <a:chOff x="4100829" y="732790"/>
            <a:chExt cx="3856354" cy="1478280"/>
          </a:xfrm>
        </p:grpSpPr>
        <p:sp>
          <p:nvSpPr>
            <p:cNvPr id="6" name="object 6"/>
            <p:cNvSpPr/>
            <p:nvPr/>
          </p:nvSpPr>
          <p:spPr>
            <a:xfrm>
              <a:off x="4107179" y="1776984"/>
              <a:ext cx="2618740" cy="427990"/>
            </a:xfrm>
            <a:custGeom>
              <a:avLst/>
              <a:gdLst/>
              <a:ahLst/>
              <a:cxnLst/>
              <a:rect l="l" t="t" r="r" b="b"/>
              <a:pathLst>
                <a:path w="2618740" h="427989">
                  <a:moveTo>
                    <a:pt x="2618740" y="0"/>
                  </a:moveTo>
                  <a:lnTo>
                    <a:pt x="2618740" y="276351"/>
                  </a:lnTo>
                  <a:lnTo>
                    <a:pt x="0" y="276351"/>
                  </a:lnTo>
                  <a:lnTo>
                    <a:pt x="0" y="427736"/>
                  </a:lnTo>
                </a:path>
              </a:pathLst>
            </a:custGeom>
            <a:ln w="12191">
              <a:solidFill>
                <a:srgbClr val="467AA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82995" y="739140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1982597" y="0"/>
                  </a:moveTo>
                  <a:lnTo>
                    <a:pt x="103758" y="0"/>
                  </a:lnTo>
                  <a:lnTo>
                    <a:pt x="63382" y="8157"/>
                  </a:lnTo>
                  <a:lnTo>
                    <a:pt x="30400" y="30400"/>
                  </a:lnTo>
                  <a:lnTo>
                    <a:pt x="8157" y="63382"/>
                  </a:lnTo>
                  <a:lnTo>
                    <a:pt x="0" y="103759"/>
                  </a:lnTo>
                  <a:lnTo>
                    <a:pt x="0" y="934085"/>
                  </a:lnTo>
                  <a:lnTo>
                    <a:pt x="8157" y="974461"/>
                  </a:lnTo>
                  <a:lnTo>
                    <a:pt x="30400" y="1007443"/>
                  </a:lnTo>
                  <a:lnTo>
                    <a:pt x="63382" y="1029686"/>
                  </a:lnTo>
                  <a:lnTo>
                    <a:pt x="103758" y="1037844"/>
                  </a:lnTo>
                  <a:lnTo>
                    <a:pt x="1982597" y="1037844"/>
                  </a:lnTo>
                  <a:lnTo>
                    <a:pt x="2022973" y="1029686"/>
                  </a:lnTo>
                  <a:lnTo>
                    <a:pt x="2055955" y="1007443"/>
                  </a:lnTo>
                  <a:lnTo>
                    <a:pt x="2078198" y="974461"/>
                  </a:lnTo>
                  <a:lnTo>
                    <a:pt x="2086355" y="934085"/>
                  </a:lnTo>
                  <a:lnTo>
                    <a:pt x="2086355" y="103759"/>
                  </a:lnTo>
                  <a:lnTo>
                    <a:pt x="2078198" y="63382"/>
                  </a:lnTo>
                  <a:lnTo>
                    <a:pt x="2055955" y="30400"/>
                  </a:lnTo>
                  <a:lnTo>
                    <a:pt x="2022973" y="8157"/>
                  </a:lnTo>
                  <a:lnTo>
                    <a:pt x="198259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82995" y="739140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0" y="103759"/>
                  </a:moveTo>
                  <a:lnTo>
                    <a:pt x="8157" y="63382"/>
                  </a:lnTo>
                  <a:lnTo>
                    <a:pt x="30400" y="30400"/>
                  </a:lnTo>
                  <a:lnTo>
                    <a:pt x="63382" y="8157"/>
                  </a:lnTo>
                  <a:lnTo>
                    <a:pt x="103758" y="0"/>
                  </a:lnTo>
                  <a:lnTo>
                    <a:pt x="1982597" y="0"/>
                  </a:lnTo>
                  <a:lnTo>
                    <a:pt x="2022973" y="8157"/>
                  </a:lnTo>
                  <a:lnTo>
                    <a:pt x="2055955" y="30400"/>
                  </a:lnTo>
                  <a:lnTo>
                    <a:pt x="2078198" y="63382"/>
                  </a:lnTo>
                  <a:lnTo>
                    <a:pt x="2086355" y="103759"/>
                  </a:lnTo>
                  <a:lnTo>
                    <a:pt x="2086355" y="934085"/>
                  </a:lnTo>
                  <a:lnTo>
                    <a:pt x="2078198" y="974461"/>
                  </a:lnTo>
                  <a:lnTo>
                    <a:pt x="2055955" y="1007443"/>
                  </a:lnTo>
                  <a:lnTo>
                    <a:pt x="2022973" y="1029686"/>
                  </a:lnTo>
                  <a:lnTo>
                    <a:pt x="1982597" y="1037844"/>
                  </a:lnTo>
                  <a:lnTo>
                    <a:pt x="103758" y="1037844"/>
                  </a:lnTo>
                  <a:lnTo>
                    <a:pt x="63382" y="1029686"/>
                  </a:lnTo>
                  <a:lnTo>
                    <a:pt x="30400" y="1007443"/>
                  </a:lnTo>
                  <a:lnTo>
                    <a:pt x="8157" y="974461"/>
                  </a:lnTo>
                  <a:lnTo>
                    <a:pt x="0" y="934085"/>
                  </a:lnTo>
                  <a:lnTo>
                    <a:pt x="0" y="10375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4351" y="911352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1982597" y="0"/>
                  </a:moveTo>
                  <a:lnTo>
                    <a:pt x="103759" y="0"/>
                  </a:lnTo>
                  <a:lnTo>
                    <a:pt x="63382" y="8157"/>
                  </a:lnTo>
                  <a:lnTo>
                    <a:pt x="30400" y="30400"/>
                  </a:lnTo>
                  <a:lnTo>
                    <a:pt x="8157" y="63382"/>
                  </a:lnTo>
                  <a:lnTo>
                    <a:pt x="0" y="103759"/>
                  </a:lnTo>
                  <a:lnTo>
                    <a:pt x="0" y="934085"/>
                  </a:lnTo>
                  <a:lnTo>
                    <a:pt x="8157" y="974461"/>
                  </a:lnTo>
                  <a:lnTo>
                    <a:pt x="30400" y="1007443"/>
                  </a:lnTo>
                  <a:lnTo>
                    <a:pt x="63382" y="1029686"/>
                  </a:lnTo>
                  <a:lnTo>
                    <a:pt x="103759" y="1037844"/>
                  </a:lnTo>
                  <a:lnTo>
                    <a:pt x="1982597" y="1037844"/>
                  </a:lnTo>
                  <a:lnTo>
                    <a:pt x="2022973" y="1029686"/>
                  </a:lnTo>
                  <a:lnTo>
                    <a:pt x="2055955" y="1007443"/>
                  </a:lnTo>
                  <a:lnTo>
                    <a:pt x="2078198" y="974461"/>
                  </a:lnTo>
                  <a:lnTo>
                    <a:pt x="2086355" y="934085"/>
                  </a:lnTo>
                  <a:lnTo>
                    <a:pt x="2086355" y="103759"/>
                  </a:lnTo>
                  <a:lnTo>
                    <a:pt x="2078198" y="63382"/>
                  </a:lnTo>
                  <a:lnTo>
                    <a:pt x="2055955" y="30400"/>
                  </a:lnTo>
                  <a:lnTo>
                    <a:pt x="2022973" y="8157"/>
                  </a:lnTo>
                  <a:lnTo>
                    <a:pt x="198259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64351" y="911352"/>
              <a:ext cx="2086610" cy="1038225"/>
            </a:xfrm>
            <a:custGeom>
              <a:avLst/>
              <a:gdLst/>
              <a:ahLst/>
              <a:cxnLst/>
              <a:rect l="l" t="t" r="r" b="b"/>
              <a:pathLst>
                <a:path w="2086609" h="1038225">
                  <a:moveTo>
                    <a:pt x="0" y="103759"/>
                  </a:moveTo>
                  <a:lnTo>
                    <a:pt x="8157" y="63382"/>
                  </a:lnTo>
                  <a:lnTo>
                    <a:pt x="30400" y="30400"/>
                  </a:lnTo>
                  <a:lnTo>
                    <a:pt x="63382" y="8157"/>
                  </a:lnTo>
                  <a:lnTo>
                    <a:pt x="103759" y="0"/>
                  </a:lnTo>
                  <a:lnTo>
                    <a:pt x="1982597" y="0"/>
                  </a:lnTo>
                  <a:lnTo>
                    <a:pt x="2022973" y="8157"/>
                  </a:lnTo>
                  <a:lnTo>
                    <a:pt x="2055955" y="30400"/>
                  </a:lnTo>
                  <a:lnTo>
                    <a:pt x="2078198" y="63382"/>
                  </a:lnTo>
                  <a:lnTo>
                    <a:pt x="2086355" y="103759"/>
                  </a:lnTo>
                  <a:lnTo>
                    <a:pt x="2086355" y="934085"/>
                  </a:lnTo>
                  <a:lnTo>
                    <a:pt x="2078198" y="974461"/>
                  </a:lnTo>
                  <a:lnTo>
                    <a:pt x="2055955" y="1007443"/>
                  </a:lnTo>
                  <a:lnTo>
                    <a:pt x="2022973" y="1029686"/>
                  </a:lnTo>
                  <a:lnTo>
                    <a:pt x="1982597" y="1037844"/>
                  </a:lnTo>
                  <a:lnTo>
                    <a:pt x="103759" y="1037844"/>
                  </a:lnTo>
                  <a:lnTo>
                    <a:pt x="63382" y="1029686"/>
                  </a:lnTo>
                  <a:lnTo>
                    <a:pt x="30400" y="1007443"/>
                  </a:lnTo>
                  <a:lnTo>
                    <a:pt x="8157" y="974461"/>
                  </a:lnTo>
                  <a:lnTo>
                    <a:pt x="0" y="934085"/>
                  </a:lnTo>
                  <a:lnTo>
                    <a:pt x="0" y="10375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867400" y="1143000"/>
            <a:ext cx="1684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 smtClean="0">
                <a:solidFill>
                  <a:srgbClr val="000000"/>
                </a:solidFill>
              </a:rPr>
              <a:t>ГИА-</a:t>
            </a:r>
            <a:r>
              <a:rPr lang="ru-RU" sz="4400" spc="-50" dirty="0" smtClean="0">
                <a:solidFill>
                  <a:srgbClr val="000000"/>
                </a:solidFill>
              </a:rPr>
              <a:t>11</a:t>
            </a:r>
            <a:endParaRPr sz="4400" dirty="0"/>
          </a:p>
        </p:txBody>
      </p:sp>
      <p:grpSp>
        <p:nvGrpSpPr>
          <p:cNvPr id="12" name="object 12"/>
          <p:cNvGrpSpPr/>
          <p:nvPr/>
        </p:nvGrpSpPr>
        <p:grpSpPr>
          <a:xfrm>
            <a:off x="2123092" y="2198877"/>
            <a:ext cx="4232910" cy="1932939"/>
            <a:chOff x="2081529" y="2198877"/>
            <a:chExt cx="4232910" cy="1932939"/>
          </a:xfrm>
        </p:grpSpPr>
        <p:sp>
          <p:nvSpPr>
            <p:cNvPr id="13" name="object 13"/>
            <p:cNvSpPr/>
            <p:nvPr/>
          </p:nvSpPr>
          <p:spPr>
            <a:xfrm>
              <a:off x="2087879" y="2205227"/>
              <a:ext cx="4038600" cy="1748155"/>
            </a:xfrm>
            <a:custGeom>
              <a:avLst/>
              <a:gdLst/>
              <a:ahLst/>
              <a:cxnLst/>
              <a:rect l="l" t="t" r="r" b="b"/>
              <a:pathLst>
                <a:path w="4038600" h="1748154">
                  <a:moveTo>
                    <a:pt x="3863848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1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1"/>
                  </a:lnTo>
                  <a:lnTo>
                    <a:pt x="0" y="1573276"/>
                  </a:lnTo>
                  <a:lnTo>
                    <a:pt x="6241" y="1619734"/>
                  </a:lnTo>
                  <a:lnTo>
                    <a:pt x="23857" y="1661479"/>
                  </a:lnTo>
                  <a:lnTo>
                    <a:pt x="51181" y="1696847"/>
                  </a:lnTo>
                  <a:lnTo>
                    <a:pt x="86548" y="1724170"/>
                  </a:lnTo>
                  <a:lnTo>
                    <a:pt x="128293" y="1741786"/>
                  </a:lnTo>
                  <a:lnTo>
                    <a:pt x="174751" y="1748028"/>
                  </a:lnTo>
                  <a:lnTo>
                    <a:pt x="3863848" y="1748028"/>
                  </a:lnTo>
                  <a:lnTo>
                    <a:pt x="3910306" y="1741786"/>
                  </a:lnTo>
                  <a:lnTo>
                    <a:pt x="3952051" y="1724170"/>
                  </a:lnTo>
                  <a:lnTo>
                    <a:pt x="3987419" y="1696847"/>
                  </a:lnTo>
                  <a:lnTo>
                    <a:pt x="4014742" y="1661479"/>
                  </a:lnTo>
                  <a:lnTo>
                    <a:pt x="4032358" y="1619734"/>
                  </a:lnTo>
                  <a:lnTo>
                    <a:pt x="4038600" y="1573276"/>
                  </a:lnTo>
                  <a:lnTo>
                    <a:pt x="4038600" y="174751"/>
                  </a:lnTo>
                  <a:lnTo>
                    <a:pt x="4032358" y="128293"/>
                  </a:lnTo>
                  <a:lnTo>
                    <a:pt x="4014742" y="86548"/>
                  </a:lnTo>
                  <a:lnTo>
                    <a:pt x="3987418" y="51180"/>
                  </a:lnTo>
                  <a:lnTo>
                    <a:pt x="3952051" y="23857"/>
                  </a:lnTo>
                  <a:lnTo>
                    <a:pt x="3910306" y="6241"/>
                  </a:lnTo>
                  <a:lnTo>
                    <a:pt x="386384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87879" y="2205227"/>
              <a:ext cx="4038600" cy="1748155"/>
            </a:xfrm>
            <a:custGeom>
              <a:avLst/>
              <a:gdLst/>
              <a:ahLst/>
              <a:cxnLst/>
              <a:rect l="l" t="t" r="r" b="b"/>
              <a:pathLst>
                <a:path w="4038600" h="1748154">
                  <a:moveTo>
                    <a:pt x="0" y="174751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1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3863848" y="0"/>
                  </a:lnTo>
                  <a:lnTo>
                    <a:pt x="3910306" y="6241"/>
                  </a:lnTo>
                  <a:lnTo>
                    <a:pt x="3952051" y="23857"/>
                  </a:lnTo>
                  <a:lnTo>
                    <a:pt x="3987418" y="51180"/>
                  </a:lnTo>
                  <a:lnTo>
                    <a:pt x="4014742" y="86548"/>
                  </a:lnTo>
                  <a:lnTo>
                    <a:pt x="4032358" y="128293"/>
                  </a:lnTo>
                  <a:lnTo>
                    <a:pt x="4038600" y="174751"/>
                  </a:lnTo>
                  <a:lnTo>
                    <a:pt x="4038600" y="1573276"/>
                  </a:lnTo>
                  <a:lnTo>
                    <a:pt x="4032358" y="1619734"/>
                  </a:lnTo>
                  <a:lnTo>
                    <a:pt x="4014742" y="1661479"/>
                  </a:lnTo>
                  <a:lnTo>
                    <a:pt x="3987419" y="1696847"/>
                  </a:lnTo>
                  <a:lnTo>
                    <a:pt x="3952051" y="1724170"/>
                  </a:lnTo>
                  <a:lnTo>
                    <a:pt x="3910306" y="1741786"/>
                  </a:lnTo>
                  <a:lnTo>
                    <a:pt x="3863848" y="1748028"/>
                  </a:lnTo>
                  <a:lnTo>
                    <a:pt x="174751" y="1748028"/>
                  </a:lnTo>
                  <a:lnTo>
                    <a:pt x="128293" y="1741786"/>
                  </a:lnTo>
                  <a:lnTo>
                    <a:pt x="86548" y="1724170"/>
                  </a:lnTo>
                  <a:lnTo>
                    <a:pt x="51181" y="1696847"/>
                  </a:lnTo>
                  <a:lnTo>
                    <a:pt x="23857" y="1661479"/>
                  </a:lnTo>
                  <a:lnTo>
                    <a:pt x="6241" y="1619734"/>
                  </a:lnTo>
                  <a:lnTo>
                    <a:pt x="0" y="1573276"/>
                  </a:lnTo>
                  <a:lnTo>
                    <a:pt x="0" y="17475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70759" y="2377439"/>
              <a:ext cx="4037329" cy="1748155"/>
            </a:xfrm>
            <a:custGeom>
              <a:avLst/>
              <a:gdLst/>
              <a:ahLst/>
              <a:cxnLst/>
              <a:rect l="l" t="t" r="r" b="b"/>
              <a:pathLst>
                <a:path w="4037329" h="1748154">
                  <a:moveTo>
                    <a:pt x="3862324" y="0"/>
                  </a:moveTo>
                  <a:lnTo>
                    <a:pt x="174751" y="0"/>
                  </a:lnTo>
                  <a:lnTo>
                    <a:pt x="128293" y="6241"/>
                  </a:lnTo>
                  <a:lnTo>
                    <a:pt x="86548" y="23857"/>
                  </a:lnTo>
                  <a:lnTo>
                    <a:pt x="51181" y="51181"/>
                  </a:lnTo>
                  <a:lnTo>
                    <a:pt x="23857" y="86548"/>
                  </a:lnTo>
                  <a:lnTo>
                    <a:pt x="6241" y="128293"/>
                  </a:lnTo>
                  <a:lnTo>
                    <a:pt x="0" y="174751"/>
                  </a:lnTo>
                  <a:lnTo>
                    <a:pt x="0" y="1573276"/>
                  </a:lnTo>
                  <a:lnTo>
                    <a:pt x="6241" y="1619734"/>
                  </a:lnTo>
                  <a:lnTo>
                    <a:pt x="23857" y="1661479"/>
                  </a:lnTo>
                  <a:lnTo>
                    <a:pt x="51181" y="1696847"/>
                  </a:lnTo>
                  <a:lnTo>
                    <a:pt x="86548" y="1724170"/>
                  </a:lnTo>
                  <a:lnTo>
                    <a:pt x="128293" y="1741786"/>
                  </a:lnTo>
                  <a:lnTo>
                    <a:pt x="174751" y="1748028"/>
                  </a:lnTo>
                  <a:lnTo>
                    <a:pt x="3862324" y="1748028"/>
                  </a:lnTo>
                  <a:lnTo>
                    <a:pt x="3908782" y="1741786"/>
                  </a:lnTo>
                  <a:lnTo>
                    <a:pt x="3950527" y="1724170"/>
                  </a:lnTo>
                  <a:lnTo>
                    <a:pt x="3985895" y="1696847"/>
                  </a:lnTo>
                  <a:lnTo>
                    <a:pt x="4013218" y="1661479"/>
                  </a:lnTo>
                  <a:lnTo>
                    <a:pt x="4030834" y="1619734"/>
                  </a:lnTo>
                  <a:lnTo>
                    <a:pt x="4037076" y="1573276"/>
                  </a:lnTo>
                  <a:lnTo>
                    <a:pt x="4037076" y="174751"/>
                  </a:lnTo>
                  <a:lnTo>
                    <a:pt x="4030834" y="128293"/>
                  </a:lnTo>
                  <a:lnTo>
                    <a:pt x="4013218" y="86548"/>
                  </a:lnTo>
                  <a:lnTo>
                    <a:pt x="3985894" y="51180"/>
                  </a:lnTo>
                  <a:lnTo>
                    <a:pt x="3950527" y="23857"/>
                  </a:lnTo>
                  <a:lnTo>
                    <a:pt x="3908782" y="6241"/>
                  </a:lnTo>
                  <a:lnTo>
                    <a:pt x="38623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70759" y="2377439"/>
              <a:ext cx="4037329" cy="1748155"/>
            </a:xfrm>
            <a:custGeom>
              <a:avLst/>
              <a:gdLst/>
              <a:ahLst/>
              <a:cxnLst/>
              <a:rect l="l" t="t" r="r" b="b"/>
              <a:pathLst>
                <a:path w="4037329" h="1748154">
                  <a:moveTo>
                    <a:pt x="0" y="174751"/>
                  </a:moveTo>
                  <a:lnTo>
                    <a:pt x="6241" y="128293"/>
                  </a:lnTo>
                  <a:lnTo>
                    <a:pt x="23857" y="86548"/>
                  </a:lnTo>
                  <a:lnTo>
                    <a:pt x="51181" y="51181"/>
                  </a:lnTo>
                  <a:lnTo>
                    <a:pt x="86548" y="23857"/>
                  </a:lnTo>
                  <a:lnTo>
                    <a:pt x="128293" y="6241"/>
                  </a:lnTo>
                  <a:lnTo>
                    <a:pt x="174751" y="0"/>
                  </a:lnTo>
                  <a:lnTo>
                    <a:pt x="3862324" y="0"/>
                  </a:lnTo>
                  <a:lnTo>
                    <a:pt x="3908782" y="6241"/>
                  </a:lnTo>
                  <a:lnTo>
                    <a:pt x="3950527" y="23857"/>
                  </a:lnTo>
                  <a:lnTo>
                    <a:pt x="3985894" y="51180"/>
                  </a:lnTo>
                  <a:lnTo>
                    <a:pt x="4013218" y="86548"/>
                  </a:lnTo>
                  <a:lnTo>
                    <a:pt x="4030834" y="128293"/>
                  </a:lnTo>
                  <a:lnTo>
                    <a:pt x="4037076" y="174751"/>
                  </a:lnTo>
                  <a:lnTo>
                    <a:pt x="4037076" y="1573276"/>
                  </a:lnTo>
                  <a:lnTo>
                    <a:pt x="4030834" y="1619734"/>
                  </a:lnTo>
                  <a:lnTo>
                    <a:pt x="4013218" y="1661479"/>
                  </a:lnTo>
                  <a:lnTo>
                    <a:pt x="3985895" y="1696847"/>
                  </a:lnTo>
                  <a:lnTo>
                    <a:pt x="3950527" y="1724170"/>
                  </a:lnTo>
                  <a:lnTo>
                    <a:pt x="3908782" y="1741786"/>
                  </a:lnTo>
                  <a:lnTo>
                    <a:pt x="3862324" y="1748028"/>
                  </a:lnTo>
                  <a:lnTo>
                    <a:pt x="174751" y="1748028"/>
                  </a:lnTo>
                  <a:lnTo>
                    <a:pt x="128293" y="1741786"/>
                  </a:lnTo>
                  <a:lnTo>
                    <a:pt x="86548" y="1724170"/>
                  </a:lnTo>
                  <a:lnTo>
                    <a:pt x="51181" y="1696847"/>
                  </a:lnTo>
                  <a:lnTo>
                    <a:pt x="23857" y="1661479"/>
                  </a:lnTo>
                  <a:lnTo>
                    <a:pt x="6241" y="1619734"/>
                  </a:lnTo>
                  <a:lnTo>
                    <a:pt x="0" y="1573276"/>
                  </a:lnTo>
                  <a:lnTo>
                    <a:pt x="0" y="174751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296392" y="2425610"/>
            <a:ext cx="3948546" cy="1526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4130"/>
              </a:lnSpc>
              <a:spcBef>
                <a:spcPts val="100"/>
              </a:spcBef>
            </a:pPr>
            <a:r>
              <a:rPr lang="ru-RU" sz="3600" b="1" spc="-25" dirty="0" smtClean="0">
                <a:latin typeface="Times New Roman"/>
                <a:cs typeface="Times New Roman"/>
              </a:rPr>
              <a:t>Е</a:t>
            </a:r>
            <a:r>
              <a:rPr sz="3600" b="1" spc="-25" dirty="0" smtClean="0">
                <a:latin typeface="Times New Roman"/>
                <a:cs typeface="Times New Roman"/>
              </a:rPr>
              <a:t>ГЭ</a:t>
            </a:r>
            <a:endParaRPr sz="36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2480"/>
              </a:lnSpc>
              <a:spcBef>
                <a:spcPts val="225"/>
              </a:spcBef>
            </a:pPr>
            <a:r>
              <a:rPr sz="2000" dirty="0">
                <a:latin typeface="Times New Roman"/>
                <a:cs typeface="Times New Roman"/>
              </a:rPr>
              <a:t>(с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использованием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КИМ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- </a:t>
            </a:r>
            <a:r>
              <a:rPr sz="2000" spc="-10" dirty="0">
                <a:latin typeface="Times New Roman"/>
                <a:cs typeface="Times New Roman"/>
              </a:rPr>
              <a:t>комплексов</a:t>
            </a:r>
            <a:r>
              <a:rPr sz="2000" spc="-130" dirty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Times New Roman"/>
                <a:cs typeface="Times New Roman"/>
              </a:rPr>
              <a:t>заданий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latin typeface="Times New Roman"/>
                <a:cs typeface="Times New Roman"/>
              </a:rPr>
              <a:t>с</a:t>
            </a:r>
            <a:r>
              <a:rPr sz="2000" spc="-10" dirty="0" smtClean="0">
                <a:latin typeface="Times New Roman"/>
                <a:cs typeface="Times New Roman"/>
              </a:rPr>
              <a:t>тандартизированной</a:t>
            </a:r>
            <a:r>
              <a:rPr lang="ru-RU" sz="2000" spc="-10" dirty="0" smtClean="0">
                <a:latin typeface="Times New Roman"/>
                <a:cs typeface="Times New Roman"/>
              </a:rPr>
              <a:t> формы)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22960" y="4451603"/>
            <a:ext cx="3243431" cy="808886"/>
            <a:chOff x="822960" y="4451603"/>
            <a:chExt cx="4037329" cy="1957070"/>
          </a:xfrm>
        </p:grpSpPr>
        <p:sp>
          <p:nvSpPr>
            <p:cNvPr id="20" name="object 20"/>
            <p:cNvSpPr/>
            <p:nvPr/>
          </p:nvSpPr>
          <p:spPr>
            <a:xfrm>
              <a:off x="829056" y="4457699"/>
              <a:ext cx="3843654" cy="1771014"/>
            </a:xfrm>
            <a:custGeom>
              <a:avLst/>
              <a:gdLst/>
              <a:ahLst/>
              <a:cxnLst/>
              <a:rect l="l" t="t" r="r" b="b"/>
              <a:pathLst>
                <a:path w="3843654" h="1771014">
                  <a:moveTo>
                    <a:pt x="3666490" y="0"/>
                  </a:moveTo>
                  <a:lnTo>
                    <a:pt x="177088" y="0"/>
                  </a:lnTo>
                  <a:lnTo>
                    <a:pt x="130011" y="6322"/>
                  </a:lnTo>
                  <a:lnTo>
                    <a:pt x="87709" y="24167"/>
                  </a:lnTo>
                  <a:lnTo>
                    <a:pt x="51868" y="51847"/>
                  </a:lnTo>
                  <a:lnTo>
                    <a:pt x="24177" y="87677"/>
                  </a:lnTo>
                  <a:lnTo>
                    <a:pt x="6325" y="129969"/>
                  </a:lnTo>
                  <a:lnTo>
                    <a:pt x="0" y="177037"/>
                  </a:lnTo>
                  <a:lnTo>
                    <a:pt x="0" y="1593799"/>
                  </a:lnTo>
                  <a:lnTo>
                    <a:pt x="6325" y="1640876"/>
                  </a:lnTo>
                  <a:lnTo>
                    <a:pt x="24177" y="1683178"/>
                  </a:lnTo>
                  <a:lnTo>
                    <a:pt x="51868" y="1719019"/>
                  </a:lnTo>
                  <a:lnTo>
                    <a:pt x="87709" y="1746710"/>
                  </a:lnTo>
                  <a:lnTo>
                    <a:pt x="130011" y="1764562"/>
                  </a:lnTo>
                  <a:lnTo>
                    <a:pt x="177088" y="1770888"/>
                  </a:lnTo>
                  <a:lnTo>
                    <a:pt x="3666490" y="1770888"/>
                  </a:lnTo>
                  <a:lnTo>
                    <a:pt x="3713558" y="1764562"/>
                  </a:lnTo>
                  <a:lnTo>
                    <a:pt x="3755850" y="1746710"/>
                  </a:lnTo>
                  <a:lnTo>
                    <a:pt x="3791680" y="1719019"/>
                  </a:lnTo>
                  <a:lnTo>
                    <a:pt x="3819360" y="1683178"/>
                  </a:lnTo>
                  <a:lnTo>
                    <a:pt x="3837205" y="1640876"/>
                  </a:lnTo>
                  <a:lnTo>
                    <a:pt x="3843528" y="1593799"/>
                  </a:lnTo>
                  <a:lnTo>
                    <a:pt x="3843528" y="177037"/>
                  </a:lnTo>
                  <a:lnTo>
                    <a:pt x="3837205" y="129969"/>
                  </a:lnTo>
                  <a:lnTo>
                    <a:pt x="3819360" y="87677"/>
                  </a:lnTo>
                  <a:lnTo>
                    <a:pt x="3791680" y="51847"/>
                  </a:lnTo>
                  <a:lnTo>
                    <a:pt x="3755850" y="24167"/>
                  </a:lnTo>
                  <a:lnTo>
                    <a:pt x="3713558" y="6322"/>
                  </a:lnTo>
                  <a:lnTo>
                    <a:pt x="3666490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9056" y="4457699"/>
              <a:ext cx="3843654" cy="1771014"/>
            </a:xfrm>
            <a:custGeom>
              <a:avLst/>
              <a:gdLst/>
              <a:ahLst/>
              <a:cxnLst/>
              <a:rect l="l" t="t" r="r" b="b"/>
              <a:pathLst>
                <a:path w="3843654" h="1771014">
                  <a:moveTo>
                    <a:pt x="0" y="177037"/>
                  </a:moveTo>
                  <a:lnTo>
                    <a:pt x="6325" y="129969"/>
                  </a:lnTo>
                  <a:lnTo>
                    <a:pt x="24177" y="87677"/>
                  </a:lnTo>
                  <a:lnTo>
                    <a:pt x="51868" y="51847"/>
                  </a:lnTo>
                  <a:lnTo>
                    <a:pt x="87709" y="24167"/>
                  </a:lnTo>
                  <a:lnTo>
                    <a:pt x="130011" y="6322"/>
                  </a:lnTo>
                  <a:lnTo>
                    <a:pt x="177088" y="0"/>
                  </a:lnTo>
                  <a:lnTo>
                    <a:pt x="3666490" y="0"/>
                  </a:lnTo>
                  <a:lnTo>
                    <a:pt x="3713558" y="6322"/>
                  </a:lnTo>
                  <a:lnTo>
                    <a:pt x="3755850" y="24167"/>
                  </a:lnTo>
                  <a:lnTo>
                    <a:pt x="3791680" y="51847"/>
                  </a:lnTo>
                  <a:lnTo>
                    <a:pt x="3819360" y="87677"/>
                  </a:lnTo>
                  <a:lnTo>
                    <a:pt x="3837205" y="129969"/>
                  </a:lnTo>
                  <a:lnTo>
                    <a:pt x="3843528" y="177037"/>
                  </a:lnTo>
                  <a:lnTo>
                    <a:pt x="3843528" y="1593799"/>
                  </a:lnTo>
                  <a:lnTo>
                    <a:pt x="3837205" y="1640876"/>
                  </a:lnTo>
                  <a:lnTo>
                    <a:pt x="3819360" y="1683178"/>
                  </a:lnTo>
                  <a:lnTo>
                    <a:pt x="3791680" y="1719019"/>
                  </a:lnTo>
                  <a:lnTo>
                    <a:pt x="3755850" y="1746710"/>
                  </a:lnTo>
                  <a:lnTo>
                    <a:pt x="3713558" y="1764562"/>
                  </a:lnTo>
                  <a:lnTo>
                    <a:pt x="3666490" y="1770888"/>
                  </a:lnTo>
                  <a:lnTo>
                    <a:pt x="177088" y="1770888"/>
                  </a:lnTo>
                  <a:lnTo>
                    <a:pt x="130011" y="1764562"/>
                  </a:lnTo>
                  <a:lnTo>
                    <a:pt x="87709" y="1746710"/>
                  </a:lnTo>
                  <a:lnTo>
                    <a:pt x="51868" y="1719019"/>
                  </a:lnTo>
                  <a:lnTo>
                    <a:pt x="24177" y="1683178"/>
                  </a:lnTo>
                  <a:lnTo>
                    <a:pt x="6325" y="1640876"/>
                  </a:lnTo>
                  <a:lnTo>
                    <a:pt x="0" y="1593799"/>
                  </a:lnTo>
                  <a:lnTo>
                    <a:pt x="0" y="17703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0412" y="4629911"/>
              <a:ext cx="3843654" cy="1772920"/>
            </a:xfrm>
            <a:custGeom>
              <a:avLst/>
              <a:gdLst/>
              <a:ahLst/>
              <a:cxnLst/>
              <a:rect l="l" t="t" r="r" b="b"/>
              <a:pathLst>
                <a:path w="3843654" h="1772920">
                  <a:moveTo>
                    <a:pt x="3666236" y="0"/>
                  </a:moveTo>
                  <a:lnTo>
                    <a:pt x="177241" y="0"/>
                  </a:lnTo>
                  <a:lnTo>
                    <a:pt x="130122" y="6332"/>
                  </a:lnTo>
                  <a:lnTo>
                    <a:pt x="87782" y="24205"/>
                  </a:lnTo>
                  <a:lnTo>
                    <a:pt x="51911" y="51927"/>
                  </a:lnTo>
                  <a:lnTo>
                    <a:pt x="24197" y="87808"/>
                  </a:lnTo>
                  <a:lnTo>
                    <a:pt x="6330" y="130160"/>
                  </a:lnTo>
                  <a:lnTo>
                    <a:pt x="0" y="177292"/>
                  </a:lnTo>
                  <a:lnTo>
                    <a:pt x="0" y="1595170"/>
                  </a:lnTo>
                  <a:lnTo>
                    <a:pt x="6330" y="1642289"/>
                  </a:lnTo>
                  <a:lnTo>
                    <a:pt x="24197" y="1684629"/>
                  </a:lnTo>
                  <a:lnTo>
                    <a:pt x="51911" y="1720500"/>
                  </a:lnTo>
                  <a:lnTo>
                    <a:pt x="87782" y="1748214"/>
                  </a:lnTo>
                  <a:lnTo>
                    <a:pt x="130122" y="1766081"/>
                  </a:lnTo>
                  <a:lnTo>
                    <a:pt x="177241" y="1772412"/>
                  </a:lnTo>
                  <a:lnTo>
                    <a:pt x="3666236" y="1772412"/>
                  </a:lnTo>
                  <a:lnTo>
                    <a:pt x="3713367" y="1766081"/>
                  </a:lnTo>
                  <a:lnTo>
                    <a:pt x="3755719" y="1748214"/>
                  </a:lnTo>
                  <a:lnTo>
                    <a:pt x="3791600" y="1720500"/>
                  </a:lnTo>
                  <a:lnTo>
                    <a:pt x="3819322" y="1684629"/>
                  </a:lnTo>
                  <a:lnTo>
                    <a:pt x="3837195" y="1642289"/>
                  </a:lnTo>
                  <a:lnTo>
                    <a:pt x="3843528" y="1595170"/>
                  </a:lnTo>
                  <a:lnTo>
                    <a:pt x="3843528" y="177292"/>
                  </a:lnTo>
                  <a:lnTo>
                    <a:pt x="3837195" y="130160"/>
                  </a:lnTo>
                  <a:lnTo>
                    <a:pt x="3819322" y="87808"/>
                  </a:lnTo>
                  <a:lnTo>
                    <a:pt x="3791600" y="51927"/>
                  </a:lnTo>
                  <a:lnTo>
                    <a:pt x="3755719" y="24205"/>
                  </a:lnTo>
                  <a:lnTo>
                    <a:pt x="3713367" y="6332"/>
                  </a:lnTo>
                  <a:lnTo>
                    <a:pt x="3666236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0412" y="4629911"/>
              <a:ext cx="3843654" cy="1772920"/>
            </a:xfrm>
            <a:custGeom>
              <a:avLst/>
              <a:gdLst/>
              <a:ahLst/>
              <a:cxnLst/>
              <a:rect l="l" t="t" r="r" b="b"/>
              <a:pathLst>
                <a:path w="3843654" h="1772920">
                  <a:moveTo>
                    <a:pt x="0" y="177292"/>
                  </a:moveTo>
                  <a:lnTo>
                    <a:pt x="6330" y="130160"/>
                  </a:lnTo>
                  <a:lnTo>
                    <a:pt x="24197" y="87808"/>
                  </a:lnTo>
                  <a:lnTo>
                    <a:pt x="51911" y="51927"/>
                  </a:lnTo>
                  <a:lnTo>
                    <a:pt x="87782" y="24205"/>
                  </a:lnTo>
                  <a:lnTo>
                    <a:pt x="130122" y="6332"/>
                  </a:lnTo>
                  <a:lnTo>
                    <a:pt x="177241" y="0"/>
                  </a:lnTo>
                  <a:lnTo>
                    <a:pt x="3666236" y="0"/>
                  </a:lnTo>
                  <a:lnTo>
                    <a:pt x="3713367" y="6332"/>
                  </a:lnTo>
                  <a:lnTo>
                    <a:pt x="3755719" y="24205"/>
                  </a:lnTo>
                  <a:lnTo>
                    <a:pt x="3791600" y="51927"/>
                  </a:lnTo>
                  <a:lnTo>
                    <a:pt x="3819322" y="87808"/>
                  </a:lnTo>
                  <a:lnTo>
                    <a:pt x="3837195" y="130160"/>
                  </a:lnTo>
                  <a:lnTo>
                    <a:pt x="3843528" y="177292"/>
                  </a:lnTo>
                  <a:lnTo>
                    <a:pt x="3843528" y="1595170"/>
                  </a:lnTo>
                  <a:lnTo>
                    <a:pt x="3837195" y="1642289"/>
                  </a:lnTo>
                  <a:lnTo>
                    <a:pt x="3819322" y="1684629"/>
                  </a:lnTo>
                  <a:lnTo>
                    <a:pt x="3791600" y="1720500"/>
                  </a:lnTo>
                  <a:lnTo>
                    <a:pt x="3755719" y="1748214"/>
                  </a:lnTo>
                  <a:lnTo>
                    <a:pt x="3713367" y="1766081"/>
                  </a:lnTo>
                  <a:lnTo>
                    <a:pt x="3666236" y="1772412"/>
                  </a:lnTo>
                  <a:lnTo>
                    <a:pt x="177241" y="1772412"/>
                  </a:lnTo>
                  <a:lnTo>
                    <a:pt x="130122" y="1766081"/>
                  </a:lnTo>
                  <a:lnTo>
                    <a:pt x="87782" y="1748214"/>
                  </a:lnTo>
                  <a:lnTo>
                    <a:pt x="51911" y="1720500"/>
                  </a:lnTo>
                  <a:lnTo>
                    <a:pt x="24197" y="1684629"/>
                  </a:lnTo>
                  <a:lnTo>
                    <a:pt x="6330" y="1642289"/>
                  </a:lnTo>
                  <a:lnTo>
                    <a:pt x="0" y="1595170"/>
                  </a:lnTo>
                  <a:lnTo>
                    <a:pt x="0" y="177292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05467" y="4682669"/>
            <a:ext cx="2950166" cy="38664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 indent="-1270" algn="ctr">
              <a:lnSpc>
                <a:spcPts val="2490"/>
              </a:lnSpc>
              <a:spcBef>
                <a:spcPts val="509"/>
              </a:spcBef>
            </a:pPr>
            <a:r>
              <a:rPr lang="ru-RU" sz="240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аттестата</a:t>
            </a:r>
            <a:endParaRPr lang="ru-RU" sz="2400"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195483" y="4344116"/>
            <a:ext cx="3286013" cy="744251"/>
            <a:chOff x="5029200" y="4440935"/>
            <a:chExt cx="2430780" cy="1850389"/>
          </a:xfrm>
        </p:grpSpPr>
        <p:sp>
          <p:nvSpPr>
            <p:cNvPr id="26" name="object 26"/>
            <p:cNvSpPr/>
            <p:nvPr/>
          </p:nvSpPr>
          <p:spPr>
            <a:xfrm>
              <a:off x="5035295" y="4447031"/>
              <a:ext cx="2237740" cy="1664335"/>
            </a:xfrm>
            <a:custGeom>
              <a:avLst/>
              <a:gdLst/>
              <a:ahLst/>
              <a:cxnLst/>
              <a:rect l="l" t="t" r="r" b="b"/>
              <a:pathLst>
                <a:path w="2237740" h="1664335">
                  <a:moveTo>
                    <a:pt x="2070861" y="0"/>
                  </a:moveTo>
                  <a:lnTo>
                    <a:pt x="166369" y="0"/>
                  </a:lnTo>
                  <a:lnTo>
                    <a:pt x="122164" y="5947"/>
                  </a:lnTo>
                  <a:lnTo>
                    <a:pt x="82427" y="22728"/>
                  </a:lnTo>
                  <a:lnTo>
                    <a:pt x="48752" y="48752"/>
                  </a:lnTo>
                  <a:lnTo>
                    <a:pt x="22728" y="82427"/>
                  </a:lnTo>
                  <a:lnTo>
                    <a:pt x="5947" y="122164"/>
                  </a:lnTo>
                  <a:lnTo>
                    <a:pt x="0" y="166370"/>
                  </a:lnTo>
                  <a:lnTo>
                    <a:pt x="0" y="1497787"/>
                  </a:lnTo>
                  <a:lnTo>
                    <a:pt x="5947" y="1542027"/>
                  </a:lnTo>
                  <a:lnTo>
                    <a:pt x="22728" y="1581782"/>
                  </a:lnTo>
                  <a:lnTo>
                    <a:pt x="48752" y="1615463"/>
                  </a:lnTo>
                  <a:lnTo>
                    <a:pt x="82427" y="1641486"/>
                  </a:lnTo>
                  <a:lnTo>
                    <a:pt x="122164" y="1658263"/>
                  </a:lnTo>
                  <a:lnTo>
                    <a:pt x="166369" y="1664208"/>
                  </a:lnTo>
                  <a:lnTo>
                    <a:pt x="2070861" y="1664208"/>
                  </a:lnTo>
                  <a:lnTo>
                    <a:pt x="2115067" y="1658263"/>
                  </a:lnTo>
                  <a:lnTo>
                    <a:pt x="2154804" y="1641486"/>
                  </a:lnTo>
                  <a:lnTo>
                    <a:pt x="2188479" y="1615463"/>
                  </a:lnTo>
                  <a:lnTo>
                    <a:pt x="2214503" y="1581782"/>
                  </a:lnTo>
                  <a:lnTo>
                    <a:pt x="2231284" y="1542027"/>
                  </a:lnTo>
                  <a:lnTo>
                    <a:pt x="2237231" y="1497787"/>
                  </a:lnTo>
                  <a:lnTo>
                    <a:pt x="2237231" y="166370"/>
                  </a:lnTo>
                  <a:lnTo>
                    <a:pt x="2231284" y="122164"/>
                  </a:lnTo>
                  <a:lnTo>
                    <a:pt x="2214503" y="82427"/>
                  </a:lnTo>
                  <a:lnTo>
                    <a:pt x="2188479" y="48752"/>
                  </a:lnTo>
                  <a:lnTo>
                    <a:pt x="2154804" y="22728"/>
                  </a:lnTo>
                  <a:lnTo>
                    <a:pt x="2115067" y="5947"/>
                  </a:lnTo>
                  <a:lnTo>
                    <a:pt x="2070861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35295" y="4447031"/>
              <a:ext cx="2237740" cy="1664335"/>
            </a:xfrm>
            <a:custGeom>
              <a:avLst/>
              <a:gdLst/>
              <a:ahLst/>
              <a:cxnLst/>
              <a:rect l="l" t="t" r="r" b="b"/>
              <a:pathLst>
                <a:path w="2237740" h="1664335">
                  <a:moveTo>
                    <a:pt x="0" y="166370"/>
                  </a:moveTo>
                  <a:lnTo>
                    <a:pt x="5947" y="122164"/>
                  </a:lnTo>
                  <a:lnTo>
                    <a:pt x="22728" y="82427"/>
                  </a:lnTo>
                  <a:lnTo>
                    <a:pt x="48752" y="48752"/>
                  </a:lnTo>
                  <a:lnTo>
                    <a:pt x="82427" y="22728"/>
                  </a:lnTo>
                  <a:lnTo>
                    <a:pt x="122164" y="5947"/>
                  </a:lnTo>
                  <a:lnTo>
                    <a:pt x="166369" y="0"/>
                  </a:lnTo>
                  <a:lnTo>
                    <a:pt x="2070861" y="0"/>
                  </a:lnTo>
                  <a:lnTo>
                    <a:pt x="2115067" y="5947"/>
                  </a:lnTo>
                  <a:lnTo>
                    <a:pt x="2154804" y="22728"/>
                  </a:lnTo>
                  <a:lnTo>
                    <a:pt x="2188479" y="48752"/>
                  </a:lnTo>
                  <a:lnTo>
                    <a:pt x="2214503" y="82427"/>
                  </a:lnTo>
                  <a:lnTo>
                    <a:pt x="2231284" y="122164"/>
                  </a:lnTo>
                  <a:lnTo>
                    <a:pt x="2237231" y="166370"/>
                  </a:lnTo>
                  <a:lnTo>
                    <a:pt x="2237231" y="1497787"/>
                  </a:lnTo>
                  <a:lnTo>
                    <a:pt x="2231284" y="1542027"/>
                  </a:lnTo>
                  <a:lnTo>
                    <a:pt x="2214503" y="1581782"/>
                  </a:lnTo>
                  <a:lnTo>
                    <a:pt x="2188479" y="1615463"/>
                  </a:lnTo>
                  <a:lnTo>
                    <a:pt x="2154804" y="1641486"/>
                  </a:lnTo>
                  <a:lnTo>
                    <a:pt x="2115067" y="1658263"/>
                  </a:lnTo>
                  <a:lnTo>
                    <a:pt x="2070861" y="1664208"/>
                  </a:lnTo>
                  <a:lnTo>
                    <a:pt x="166369" y="1664208"/>
                  </a:lnTo>
                  <a:lnTo>
                    <a:pt x="122164" y="1658263"/>
                  </a:lnTo>
                  <a:lnTo>
                    <a:pt x="82427" y="1641486"/>
                  </a:lnTo>
                  <a:lnTo>
                    <a:pt x="48752" y="1615463"/>
                  </a:lnTo>
                  <a:lnTo>
                    <a:pt x="22728" y="1581782"/>
                  </a:lnTo>
                  <a:lnTo>
                    <a:pt x="5947" y="1542027"/>
                  </a:lnTo>
                  <a:lnTo>
                    <a:pt x="0" y="1497787"/>
                  </a:lnTo>
                  <a:lnTo>
                    <a:pt x="0" y="1663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16652" y="4619243"/>
              <a:ext cx="2237740" cy="1666239"/>
            </a:xfrm>
            <a:custGeom>
              <a:avLst/>
              <a:gdLst/>
              <a:ahLst/>
              <a:cxnLst/>
              <a:rect l="l" t="t" r="r" b="b"/>
              <a:pathLst>
                <a:path w="2237740" h="1666239">
                  <a:moveTo>
                    <a:pt x="2070607" y="0"/>
                  </a:moveTo>
                  <a:lnTo>
                    <a:pt x="166624" y="0"/>
                  </a:lnTo>
                  <a:lnTo>
                    <a:pt x="122310" y="5948"/>
                  </a:lnTo>
                  <a:lnTo>
                    <a:pt x="82502" y="22737"/>
                  </a:lnTo>
                  <a:lnTo>
                    <a:pt x="48783" y="48783"/>
                  </a:lnTo>
                  <a:lnTo>
                    <a:pt x="22737" y="82502"/>
                  </a:lnTo>
                  <a:lnTo>
                    <a:pt x="5948" y="122310"/>
                  </a:lnTo>
                  <a:lnTo>
                    <a:pt x="0" y="166623"/>
                  </a:lnTo>
                  <a:lnTo>
                    <a:pt x="0" y="1499158"/>
                  </a:lnTo>
                  <a:lnTo>
                    <a:pt x="5948" y="1543441"/>
                  </a:lnTo>
                  <a:lnTo>
                    <a:pt x="22737" y="1583232"/>
                  </a:lnTo>
                  <a:lnTo>
                    <a:pt x="48783" y="1616944"/>
                  </a:lnTo>
                  <a:lnTo>
                    <a:pt x="82502" y="1642990"/>
                  </a:lnTo>
                  <a:lnTo>
                    <a:pt x="122310" y="1659782"/>
                  </a:lnTo>
                  <a:lnTo>
                    <a:pt x="166624" y="1665731"/>
                  </a:lnTo>
                  <a:lnTo>
                    <a:pt x="2070607" y="1665731"/>
                  </a:lnTo>
                  <a:lnTo>
                    <a:pt x="2114921" y="1659782"/>
                  </a:lnTo>
                  <a:lnTo>
                    <a:pt x="2154729" y="1642990"/>
                  </a:lnTo>
                  <a:lnTo>
                    <a:pt x="2188448" y="1616944"/>
                  </a:lnTo>
                  <a:lnTo>
                    <a:pt x="2214494" y="1583232"/>
                  </a:lnTo>
                  <a:lnTo>
                    <a:pt x="2231283" y="1543441"/>
                  </a:lnTo>
                  <a:lnTo>
                    <a:pt x="2237231" y="1499158"/>
                  </a:lnTo>
                  <a:lnTo>
                    <a:pt x="2237231" y="166623"/>
                  </a:lnTo>
                  <a:lnTo>
                    <a:pt x="2231283" y="122310"/>
                  </a:lnTo>
                  <a:lnTo>
                    <a:pt x="2214494" y="82502"/>
                  </a:lnTo>
                  <a:lnTo>
                    <a:pt x="2188448" y="48783"/>
                  </a:lnTo>
                  <a:lnTo>
                    <a:pt x="2154729" y="22737"/>
                  </a:lnTo>
                  <a:lnTo>
                    <a:pt x="2114921" y="5948"/>
                  </a:lnTo>
                  <a:lnTo>
                    <a:pt x="207060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16652" y="4619243"/>
              <a:ext cx="2237740" cy="1666239"/>
            </a:xfrm>
            <a:custGeom>
              <a:avLst/>
              <a:gdLst/>
              <a:ahLst/>
              <a:cxnLst/>
              <a:rect l="l" t="t" r="r" b="b"/>
              <a:pathLst>
                <a:path w="2237740" h="1666239">
                  <a:moveTo>
                    <a:pt x="0" y="166623"/>
                  </a:moveTo>
                  <a:lnTo>
                    <a:pt x="5948" y="122310"/>
                  </a:lnTo>
                  <a:lnTo>
                    <a:pt x="22737" y="82502"/>
                  </a:lnTo>
                  <a:lnTo>
                    <a:pt x="48783" y="48783"/>
                  </a:lnTo>
                  <a:lnTo>
                    <a:pt x="82502" y="22737"/>
                  </a:lnTo>
                  <a:lnTo>
                    <a:pt x="122310" y="5948"/>
                  </a:lnTo>
                  <a:lnTo>
                    <a:pt x="166624" y="0"/>
                  </a:lnTo>
                  <a:lnTo>
                    <a:pt x="2070607" y="0"/>
                  </a:lnTo>
                  <a:lnTo>
                    <a:pt x="2114921" y="5948"/>
                  </a:lnTo>
                  <a:lnTo>
                    <a:pt x="2154729" y="22737"/>
                  </a:lnTo>
                  <a:lnTo>
                    <a:pt x="2188448" y="48783"/>
                  </a:lnTo>
                  <a:lnTo>
                    <a:pt x="2214494" y="82502"/>
                  </a:lnTo>
                  <a:lnTo>
                    <a:pt x="2231283" y="122310"/>
                  </a:lnTo>
                  <a:lnTo>
                    <a:pt x="2237231" y="166623"/>
                  </a:lnTo>
                  <a:lnTo>
                    <a:pt x="2237231" y="1499158"/>
                  </a:lnTo>
                  <a:lnTo>
                    <a:pt x="2231283" y="1543441"/>
                  </a:lnTo>
                  <a:lnTo>
                    <a:pt x="2214494" y="1583232"/>
                  </a:lnTo>
                  <a:lnTo>
                    <a:pt x="2188448" y="1616944"/>
                  </a:lnTo>
                  <a:lnTo>
                    <a:pt x="2154729" y="1642990"/>
                  </a:lnTo>
                  <a:lnTo>
                    <a:pt x="2114921" y="1659782"/>
                  </a:lnTo>
                  <a:lnTo>
                    <a:pt x="2070607" y="1665731"/>
                  </a:lnTo>
                  <a:lnTo>
                    <a:pt x="166624" y="1665731"/>
                  </a:lnTo>
                  <a:lnTo>
                    <a:pt x="122310" y="1659782"/>
                  </a:lnTo>
                  <a:lnTo>
                    <a:pt x="82502" y="1642990"/>
                  </a:lnTo>
                  <a:lnTo>
                    <a:pt x="48783" y="1616944"/>
                  </a:lnTo>
                  <a:lnTo>
                    <a:pt x="22737" y="1583232"/>
                  </a:lnTo>
                  <a:lnTo>
                    <a:pt x="5948" y="1543441"/>
                  </a:lnTo>
                  <a:lnTo>
                    <a:pt x="0" y="1499158"/>
                  </a:lnTo>
                  <a:lnTo>
                    <a:pt x="0" y="166623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926542" y="4607522"/>
            <a:ext cx="3356386" cy="3811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680720">
              <a:lnSpc>
                <a:spcPct val="86300"/>
              </a:lnSpc>
              <a:spcBef>
                <a:spcPts val="495"/>
              </a:spcBef>
            </a:pPr>
            <a:r>
              <a:rPr lang="ru-RU" sz="2400" spc="-2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Поступление в ВУЗ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003228" y="2260270"/>
            <a:ext cx="4548625" cy="1943100"/>
            <a:chOff x="7618476" y="2238755"/>
            <a:chExt cx="3987165" cy="1943100"/>
          </a:xfrm>
        </p:grpSpPr>
        <p:sp>
          <p:nvSpPr>
            <p:cNvPr id="32" name="object 32"/>
            <p:cNvSpPr/>
            <p:nvPr/>
          </p:nvSpPr>
          <p:spPr>
            <a:xfrm>
              <a:off x="7624572" y="2244851"/>
              <a:ext cx="3793490" cy="1758950"/>
            </a:xfrm>
            <a:custGeom>
              <a:avLst/>
              <a:gdLst/>
              <a:ahLst/>
              <a:cxnLst/>
              <a:rect l="l" t="t" r="r" b="b"/>
              <a:pathLst>
                <a:path w="3793490" h="1758950">
                  <a:moveTo>
                    <a:pt x="3617341" y="0"/>
                  </a:moveTo>
                  <a:lnTo>
                    <a:pt x="175895" y="0"/>
                  </a:lnTo>
                  <a:lnTo>
                    <a:pt x="129131" y="6282"/>
                  </a:lnTo>
                  <a:lnTo>
                    <a:pt x="87112" y="24012"/>
                  </a:lnTo>
                  <a:lnTo>
                    <a:pt x="51514" y="51514"/>
                  </a:lnTo>
                  <a:lnTo>
                    <a:pt x="24012" y="87112"/>
                  </a:lnTo>
                  <a:lnTo>
                    <a:pt x="6282" y="129131"/>
                  </a:lnTo>
                  <a:lnTo>
                    <a:pt x="0" y="175895"/>
                  </a:lnTo>
                  <a:lnTo>
                    <a:pt x="0" y="1582801"/>
                  </a:lnTo>
                  <a:lnTo>
                    <a:pt x="6282" y="1629564"/>
                  </a:lnTo>
                  <a:lnTo>
                    <a:pt x="24012" y="1671583"/>
                  </a:lnTo>
                  <a:lnTo>
                    <a:pt x="51514" y="1707181"/>
                  </a:lnTo>
                  <a:lnTo>
                    <a:pt x="87112" y="1734683"/>
                  </a:lnTo>
                  <a:lnTo>
                    <a:pt x="129131" y="1752413"/>
                  </a:lnTo>
                  <a:lnTo>
                    <a:pt x="175895" y="1758696"/>
                  </a:lnTo>
                  <a:lnTo>
                    <a:pt x="3617341" y="1758696"/>
                  </a:lnTo>
                  <a:lnTo>
                    <a:pt x="3664104" y="1752413"/>
                  </a:lnTo>
                  <a:lnTo>
                    <a:pt x="3706123" y="1734683"/>
                  </a:lnTo>
                  <a:lnTo>
                    <a:pt x="3741721" y="1707181"/>
                  </a:lnTo>
                  <a:lnTo>
                    <a:pt x="3769223" y="1671583"/>
                  </a:lnTo>
                  <a:lnTo>
                    <a:pt x="3786953" y="1629564"/>
                  </a:lnTo>
                  <a:lnTo>
                    <a:pt x="3793235" y="1582801"/>
                  </a:lnTo>
                  <a:lnTo>
                    <a:pt x="3793235" y="175895"/>
                  </a:lnTo>
                  <a:lnTo>
                    <a:pt x="3786953" y="129131"/>
                  </a:lnTo>
                  <a:lnTo>
                    <a:pt x="3769223" y="87112"/>
                  </a:lnTo>
                  <a:lnTo>
                    <a:pt x="3741721" y="51514"/>
                  </a:lnTo>
                  <a:lnTo>
                    <a:pt x="3706123" y="24012"/>
                  </a:lnTo>
                  <a:lnTo>
                    <a:pt x="3664104" y="6282"/>
                  </a:lnTo>
                  <a:lnTo>
                    <a:pt x="361734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24572" y="2244851"/>
              <a:ext cx="3793490" cy="1758950"/>
            </a:xfrm>
            <a:custGeom>
              <a:avLst/>
              <a:gdLst/>
              <a:ahLst/>
              <a:cxnLst/>
              <a:rect l="l" t="t" r="r" b="b"/>
              <a:pathLst>
                <a:path w="3793490" h="1758950">
                  <a:moveTo>
                    <a:pt x="0" y="175895"/>
                  </a:moveTo>
                  <a:lnTo>
                    <a:pt x="6282" y="129131"/>
                  </a:lnTo>
                  <a:lnTo>
                    <a:pt x="24012" y="87112"/>
                  </a:lnTo>
                  <a:lnTo>
                    <a:pt x="51514" y="51514"/>
                  </a:lnTo>
                  <a:lnTo>
                    <a:pt x="87112" y="24012"/>
                  </a:lnTo>
                  <a:lnTo>
                    <a:pt x="129131" y="6282"/>
                  </a:lnTo>
                  <a:lnTo>
                    <a:pt x="175895" y="0"/>
                  </a:lnTo>
                  <a:lnTo>
                    <a:pt x="3617341" y="0"/>
                  </a:lnTo>
                  <a:lnTo>
                    <a:pt x="3664104" y="6282"/>
                  </a:lnTo>
                  <a:lnTo>
                    <a:pt x="3706123" y="24012"/>
                  </a:lnTo>
                  <a:lnTo>
                    <a:pt x="3741721" y="51514"/>
                  </a:lnTo>
                  <a:lnTo>
                    <a:pt x="3769223" y="87112"/>
                  </a:lnTo>
                  <a:lnTo>
                    <a:pt x="3786953" y="129131"/>
                  </a:lnTo>
                  <a:lnTo>
                    <a:pt x="3793235" y="175895"/>
                  </a:lnTo>
                  <a:lnTo>
                    <a:pt x="3793235" y="1582801"/>
                  </a:lnTo>
                  <a:lnTo>
                    <a:pt x="3786953" y="1629564"/>
                  </a:lnTo>
                  <a:lnTo>
                    <a:pt x="3769223" y="1671583"/>
                  </a:lnTo>
                  <a:lnTo>
                    <a:pt x="3741721" y="1707181"/>
                  </a:lnTo>
                  <a:lnTo>
                    <a:pt x="3706123" y="1734683"/>
                  </a:lnTo>
                  <a:lnTo>
                    <a:pt x="3664104" y="1752413"/>
                  </a:lnTo>
                  <a:lnTo>
                    <a:pt x="3617341" y="1758696"/>
                  </a:lnTo>
                  <a:lnTo>
                    <a:pt x="175895" y="1758696"/>
                  </a:lnTo>
                  <a:lnTo>
                    <a:pt x="129131" y="1752413"/>
                  </a:lnTo>
                  <a:lnTo>
                    <a:pt x="87112" y="1734683"/>
                  </a:lnTo>
                  <a:lnTo>
                    <a:pt x="51514" y="1707181"/>
                  </a:lnTo>
                  <a:lnTo>
                    <a:pt x="24012" y="1671583"/>
                  </a:lnTo>
                  <a:lnTo>
                    <a:pt x="6282" y="1629564"/>
                  </a:lnTo>
                  <a:lnTo>
                    <a:pt x="0" y="1582801"/>
                  </a:lnTo>
                  <a:lnTo>
                    <a:pt x="0" y="17589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805928" y="2418587"/>
              <a:ext cx="3793490" cy="1757680"/>
            </a:xfrm>
            <a:custGeom>
              <a:avLst/>
              <a:gdLst/>
              <a:ahLst/>
              <a:cxnLst/>
              <a:rect l="l" t="t" r="r" b="b"/>
              <a:pathLst>
                <a:path w="3793490" h="1757679">
                  <a:moveTo>
                    <a:pt x="3617468" y="0"/>
                  </a:moveTo>
                  <a:lnTo>
                    <a:pt x="175768" y="0"/>
                  </a:lnTo>
                  <a:lnTo>
                    <a:pt x="129013" y="6272"/>
                  </a:lnTo>
                  <a:lnTo>
                    <a:pt x="87018" y="23979"/>
                  </a:lnTo>
                  <a:lnTo>
                    <a:pt x="51450" y="51450"/>
                  </a:lnTo>
                  <a:lnTo>
                    <a:pt x="23979" y="87018"/>
                  </a:lnTo>
                  <a:lnTo>
                    <a:pt x="6272" y="129013"/>
                  </a:lnTo>
                  <a:lnTo>
                    <a:pt x="0" y="175767"/>
                  </a:lnTo>
                  <a:lnTo>
                    <a:pt x="0" y="1581404"/>
                  </a:lnTo>
                  <a:lnTo>
                    <a:pt x="6272" y="1628158"/>
                  </a:lnTo>
                  <a:lnTo>
                    <a:pt x="23979" y="1670153"/>
                  </a:lnTo>
                  <a:lnTo>
                    <a:pt x="51450" y="1705721"/>
                  </a:lnTo>
                  <a:lnTo>
                    <a:pt x="87018" y="1733192"/>
                  </a:lnTo>
                  <a:lnTo>
                    <a:pt x="129013" y="1750899"/>
                  </a:lnTo>
                  <a:lnTo>
                    <a:pt x="175768" y="1757172"/>
                  </a:lnTo>
                  <a:lnTo>
                    <a:pt x="3617468" y="1757172"/>
                  </a:lnTo>
                  <a:lnTo>
                    <a:pt x="3664222" y="1750899"/>
                  </a:lnTo>
                  <a:lnTo>
                    <a:pt x="3706217" y="1733192"/>
                  </a:lnTo>
                  <a:lnTo>
                    <a:pt x="3741785" y="1705721"/>
                  </a:lnTo>
                  <a:lnTo>
                    <a:pt x="3769256" y="1670153"/>
                  </a:lnTo>
                  <a:lnTo>
                    <a:pt x="3786963" y="1628158"/>
                  </a:lnTo>
                  <a:lnTo>
                    <a:pt x="3793236" y="1581404"/>
                  </a:lnTo>
                  <a:lnTo>
                    <a:pt x="3793236" y="175767"/>
                  </a:lnTo>
                  <a:lnTo>
                    <a:pt x="3786963" y="129013"/>
                  </a:lnTo>
                  <a:lnTo>
                    <a:pt x="3769256" y="87018"/>
                  </a:lnTo>
                  <a:lnTo>
                    <a:pt x="3741785" y="51450"/>
                  </a:lnTo>
                  <a:lnTo>
                    <a:pt x="3706217" y="23979"/>
                  </a:lnTo>
                  <a:lnTo>
                    <a:pt x="3664222" y="6272"/>
                  </a:lnTo>
                  <a:lnTo>
                    <a:pt x="361746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05928" y="2418587"/>
              <a:ext cx="3793490" cy="1757680"/>
            </a:xfrm>
            <a:custGeom>
              <a:avLst/>
              <a:gdLst/>
              <a:ahLst/>
              <a:cxnLst/>
              <a:rect l="l" t="t" r="r" b="b"/>
              <a:pathLst>
                <a:path w="3793490" h="1757679">
                  <a:moveTo>
                    <a:pt x="0" y="175767"/>
                  </a:moveTo>
                  <a:lnTo>
                    <a:pt x="6272" y="129013"/>
                  </a:lnTo>
                  <a:lnTo>
                    <a:pt x="23979" y="87018"/>
                  </a:lnTo>
                  <a:lnTo>
                    <a:pt x="51450" y="51450"/>
                  </a:lnTo>
                  <a:lnTo>
                    <a:pt x="87018" y="23979"/>
                  </a:lnTo>
                  <a:lnTo>
                    <a:pt x="129013" y="6272"/>
                  </a:lnTo>
                  <a:lnTo>
                    <a:pt x="175768" y="0"/>
                  </a:lnTo>
                  <a:lnTo>
                    <a:pt x="3617468" y="0"/>
                  </a:lnTo>
                  <a:lnTo>
                    <a:pt x="3664222" y="6272"/>
                  </a:lnTo>
                  <a:lnTo>
                    <a:pt x="3706217" y="23979"/>
                  </a:lnTo>
                  <a:lnTo>
                    <a:pt x="3741785" y="51450"/>
                  </a:lnTo>
                  <a:lnTo>
                    <a:pt x="3769256" y="87018"/>
                  </a:lnTo>
                  <a:lnTo>
                    <a:pt x="3786963" y="129013"/>
                  </a:lnTo>
                  <a:lnTo>
                    <a:pt x="3793236" y="175767"/>
                  </a:lnTo>
                  <a:lnTo>
                    <a:pt x="3793236" y="1581404"/>
                  </a:lnTo>
                  <a:lnTo>
                    <a:pt x="3786963" y="1628158"/>
                  </a:lnTo>
                  <a:lnTo>
                    <a:pt x="3769256" y="1670153"/>
                  </a:lnTo>
                  <a:lnTo>
                    <a:pt x="3741785" y="1705721"/>
                  </a:lnTo>
                  <a:lnTo>
                    <a:pt x="3706217" y="1733192"/>
                  </a:lnTo>
                  <a:lnTo>
                    <a:pt x="3664222" y="1750899"/>
                  </a:lnTo>
                  <a:lnTo>
                    <a:pt x="3617468" y="1757172"/>
                  </a:lnTo>
                  <a:lnTo>
                    <a:pt x="175768" y="1757172"/>
                  </a:lnTo>
                  <a:lnTo>
                    <a:pt x="129013" y="1750899"/>
                  </a:lnTo>
                  <a:lnTo>
                    <a:pt x="87018" y="1733192"/>
                  </a:lnTo>
                  <a:lnTo>
                    <a:pt x="51450" y="1705721"/>
                  </a:lnTo>
                  <a:lnTo>
                    <a:pt x="23979" y="1670153"/>
                  </a:lnTo>
                  <a:lnTo>
                    <a:pt x="6272" y="1628158"/>
                  </a:lnTo>
                  <a:lnTo>
                    <a:pt x="0" y="1581404"/>
                  </a:lnTo>
                  <a:lnTo>
                    <a:pt x="0" y="175767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777779" y="2492755"/>
            <a:ext cx="3362534" cy="15260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30"/>
              </a:lnSpc>
              <a:spcBef>
                <a:spcPts val="100"/>
              </a:spcBef>
            </a:pPr>
            <a:r>
              <a:rPr sz="3600" b="1" spc="-25" dirty="0">
                <a:latin typeface="Times New Roman"/>
                <a:cs typeface="Times New Roman"/>
              </a:rPr>
              <a:t>ГВЭ</a:t>
            </a:r>
            <a:endParaRPr sz="36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ts val="2480"/>
              </a:lnSpc>
              <a:spcBef>
                <a:spcPts val="225"/>
              </a:spcBef>
            </a:pPr>
            <a:r>
              <a:rPr lang="ru-RU" sz="2000" dirty="0" smtClean="0">
                <a:latin typeface="Times New Roman"/>
                <a:cs typeface="Times New Roman"/>
              </a:rPr>
              <a:t>(с</a:t>
            </a:r>
            <a:r>
              <a:rPr lang="ru-RU" sz="2000" spc="-45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использованием</a:t>
            </a:r>
            <a:r>
              <a:rPr lang="ru-RU" sz="2000" spc="-40" dirty="0" smtClean="0"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cs typeface="Times New Roman"/>
              </a:rPr>
              <a:t>КИМ</a:t>
            </a:r>
            <a:r>
              <a:rPr lang="ru-RU" sz="2000" spc="-30" dirty="0" smtClean="0">
                <a:latin typeface="Times New Roman"/>
                <a:cs typeface="Times New Roman"/>
              </a:rPr>
              <a:t> </a:t>
            </a:r>
            <a:r>
              <a:rPr lang="ru-RU" sz="2000" spc="-50" dirty="0" smtClean="0">
                <a:latin typeface="Times New Roman"/>
                <a:cs typeface="Times New Roman"/>
              </a:rPr>
              <a:t>только по русскому языку и математике</a:t>
            </a:r>
            <a:r>
              <a:rPr lang="ru-RU" sz="2000" spc="-10" dirty="0" smtClean="0">
                <a:latin typeface="Times New Roman"/>
                <a:cs typeface="Times New Roman"/>
              </a:rPr>
              <a:t>)</a:t>
            </a:r>
            <a:endParaRPr lang="ru-RU" sz="20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602966" y="4456175"/>
            <a:ext cx="3996435" cy="858103"/>
            <a:chOff x="7635239" y="4456175"/>
            <a:chExt cx="3996435" cy="1972437"/>
          </a:xfrm>
        </p:grpSpPr>
        <p:sp>
          <p:nvSpPr>
            <p:cNvPr id="38" name="object 38"/>
            <p:cNvSpPr/>
            <p:nvPr/>
          </p:nvSpPr>
          <p:spPr>
            <a:xfrm>
              <a:off x="7635239" y="4456175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3634612" y="0"/>
                  </a:moveTo>
                  <a:lnTo>
                    <a:pt x="179958" y="0"/>
                  </a:lnTo>
                  <a:lnTo>
                    <a:pt x="132100" y="6424"/>
                  </a:lnTo>
                  <a:lnTo>
                    <a:pt x="89106" y="24558"/>
                  </a:lnTo>
                  <a:lnTo>
                    <a:pt x="52689" y="52689"/>
                  </a:lnTo>
                  <a:lnTo>
                    <a:pt x="24558" y="89106"/>
                  </a:lnTo>
                  <a:lnTo>
                    <a:pt x="6424" y="132100"/>
                  </a:lnTo>
                  <a:lnTo>
                    <a:pt x="0" y="179959"/>
                  </a:lnTo>
                  <a:lnTo>
                    <a:pt x="0" y="1619859"/>
                  </a:lnTo>
                  <a:lnTo>
                    <a:pt x="6424" y="1667706"/>
                  </a:lnTo>
                  <a:lnTo>
                    <a:pt x="24558" y="1710701"/>
                  </a:lnTo>
                  <a:lnTo>
                    <a:pt x="52689" y="1747127"/>
                  </a:lnTo>
                  <a:lnTo>
                    <a:pt x="89106" y="1775270"/>
                  </a:lnTo>
                  <a:lnTo>
                    <a:pt x="132100" y="1793414"/>
                  </a:lnTo>
                  <a:lnTo>
                    <a:pt x="179958" y="1799844"/>
                  </a:lnTo>
                  <a:lnTo>
                    <a:pt x="3634612" y="1799844"/>
                  </a:lnTo>
                  <a:lnTo>
                    <a:pt x="3682427" y="1793414"/>
                  </a:lnTo>
                  <a:lnTo>
                    <a:pt x="3725408" y="1775270"/>
                  </a:lnTo>
                  <a:lnTo>
                    <a:pt x="3761835" y="1747127"/>
                  </a:lnTo>
                  <a:lnTo>
                    <a:pt x="3789985" y="1710701"/>
                  </a:lnTo>
                  <a:lnTo>
                    <a:pt x="3808138" y="1667706"/>
                  </a:lnTo>
                  <a:lnTo>
                    <a:pt x="3814571" y="1619859"/>
                  </a:lnTo>
                  <a:lnTo>
                    <a:pt x="3814571" y="179959"/>
                  </a:lnTo>
                  <a:lnTo>
                    <a:pt x="3808138" y="132100"/>
                  </a:lnTo>
                  <a:lnTo>
                    <a:pt x="3789985" y="89106"/>
                  </a:lnTo>
                  <a:lnTo>
                    <a:pt x="3761835" y="52689"/>
                  </a:lnTo>
                  <a:lnTo>
                    <a:pt x="3725408" y="24558"/>
                  </a:lnTo>
                  <a:lnTo>
                    <a:pt x="3682427" y="6424"/>
                  </a:lnTo>
                  <a:lnTo>
                    <a:pt x="3634612" y="0"/>
                  </a:lnTo>
                  <a:close/>
                </a:path>
              </a:pathLst>
            </a:custGeom>
            <a:solidFill>
              <a:srgbClr val="AE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35239" y="4456175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0" y="179959"/>
                  </a:moveTo>
                  <a:lnTo>
                    <a:pt x="6424" y="132100"/>
                  </a:lnTo>
                  <a:lnTo>
                    <a:pt x="24558" y="89106"/>
                  </a:lnTo>
                  <a:lnTo>
                    <a:pt x="52689" y="52689"/>
                  </a:lnTo>
                  <a:lnTo>
                    <a:pt x="89106" y="24558"/>
                  </a:lnTo>
                  <a:lnTo>
                    <a:pt x="132100" y="6424"/>
                  </a:lnTo>
                  <a:lnTo>
                    <a:pt x="179958" y="0"/>
                  </a:lnTo>
                  <a:lnTo>
                    <a:pt x="3634612" y="0"/>
                  </a:lnTo>
                  <a:lnTo>
                    <a:pt x="3682427" y="6424"/>
                  </a:lnTo>
                  <a:lnTo>
                    <a:pt x="3725408" y="24558"/>
                  </a:lnTo>
                  <a:lnTo>
                    <a:pt x="3761835" y="52689"/>
                  </a:lnTo>
                  <a:lnTo>
                    <a:pt x="3789985" y="89106"/>
                  </a:lnTo>
                  <a:lnTo>
                    <a:pt x="3808138" y="132100"/>
                  </a:lnTo>
                  <a:lnTo>
                    <a:pt x="3814571" y="179959"/>
                  </a:lnTo>
                  <a:lnTo>
                    <a:pt x="3814571" y="1619859"/>
                  </a:lnTo>
                  <a:lnTo>
                    <a:pt x="3808138" y="1667706"/>
                  </a:lnTo>
                  <a:lnTo>
                    <a:pt x="3789985" y="1710701"/>
                  </a:lnTo>
                  <a:lnTo>
                    <a:pt x="3761835" y="1747127"/>
                  </a:lnTo>
                  <a:lnTo>
                    <a:pt x="3725408" y="1775270"/>
                  </a:lnTo>
                  <a:lnTo>
                    <a:pt x="3682427" y="1793414"/>
                  </a:lnTo>
                  <a:lnTo>
                    <a:pt x="3634612" y="1799844"/>
                  </a:lnTo>
                  <a:lnTo>
                    <a:pt x="179958" y="1799844"/>
                  </a:lnTo>
                  <a:lnTo>
                    <a:pt x="132100" y="1793414"/>
                  </a:lnTo>
                  <a:lnTo>
                    <a:pt x="89106" y="1775270"/>
                  </a:lnTo>
                  <a:lnTo>
                    <a:pt x="52689" y="1747127"/>
                  </a:lnTo>
                  <a:lnTo>
                    <a:pt x="24558" y="1710701"/>
                  </a:lnTo>
                  <a:lnTo>
                    <a:pt x="6424" y="1667706"/>
                  </a:lnTo>
                  <a:lnTo>
                    <a:pt x="0" y="1619859"/>
                  </a:lnTo>
                  <a:lnTo>
                    <a:pt x="0" y="17995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16595" y="4628387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3634612" y="0"/>
                  </a:moveTo>
                  <a:lnTo>
                    <a:pt x="179958" y="0"/>
                  </a:lnTo>
                  <a:lnTo>
                    <a:pt x="132100" y="6424"/>
                  </a:lnTo>
                  <a:lnTo>
                    <a:pt x="89106" y="24558"/>
                  </a:lnTo>
                  <a:lnTo>
                    <a:pt x="52689" y="52689"/>
                  </a:lnTo>
                  <a:lnTo>
                    <a:pt x="24558" y="89106"/>
                  </a:lnTo>
                  <a:lnTo>
                    <a:pt x="6424" y="132100"/>
                  </a:lnTo>
                  <a:lnTo>
                    <a:pt x="0" y="179959"/>
                  </a:lnTo>
                  <a:lnTo>
                    <a:pt x="0" y="1619859"/>
                  </a:lnTo>
                  <a:lnTo>
                    <a:pt x="6424" y="1667706"/>
                  </a:lnTo>
                  <a:lnTo>
                    <a:pt x="24558" y="1710701"/>
                  </a:lnTo>
                  <a:lnTo>
                    <a:pt x="52689" y="1747127"/>
                  </a:lnTo>
                  <a:lnTo>
                    <a:pt x="89106" y="1775270"/>
                  </a:lnTo>
                  <a:lnTo>
                    <a:pt x="132100" y="1793414"/>
                  </a:lnTo>
                  <a:lnTo>
                    <a:pt x="179958" y="1799844"/>
                  </a:lnTo>
                  <a:lnTo>
                    <a:pt x="3634612" y="1799844"/>
                  </a:lnTo>
                  <a:lnTo>
                    <a:pt x="3682471" y="1793414"/>
                  </a:lnTo>
                  <a:lnTo>
                    <a:pt x="3725465" y="1775270"/>
                  </a:lnTo>
                  <a:lnTo>
                    <a:pt x="3761882" y="1747127"/>
                  </a:lnTo>
                  <a:lnTo>
                    <a:pt x="3790013" y="1710701"/>
                  </a:lnTo>
                  <a:lnTo>
                    <a:pt x="3808147" y="1667706"/>
                  </a:lnTo>
                  <a:lnTo>
                    <a:pt x="3814572" y="1619859"/>
                  </a:lnTo>
                  <a:lnTo>
                    <a:pt x="3814572" y="179959"/>
                  </a:lnTo>
                  <a:lnTo>
                    <a:pt x="3808147" y="132100"/>
                  </a:lnTo>
                  <a:lnTo>
                    <a:pt x="3790013" y="89106"/>
                  </a:lnTo>
                  <a:lnTo>
                    <a:pt x="3761882" y="52689"/>
                  </a:lnTo>
                  <a:lnTo>
                    <a:pt x="3725465" y="24558"/>
                  </a:lnTo>
                  <a:lnTo>
                    <a:pt x="3682471" y="6424"/>
                  </a:lnTo>
                  <a:lnTo>
                    <a:pt x="363461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16595" y="4628387"/>
              <a:ext cx="3815079" cy="1800225"/>
            </a:xfrm>
            <a:custGeom>
              <a:avLst/>
              <a:gdLst/>
              <a:ahLst/>
              <a:cxnLst/>
              <a:rect l="l" t="t" r="r" b="b"/>
              <a:pathLst>
                <a:path w="3815079" h="1800225">
                  <a:moveTo>
                    <a:pt x="0" y="179959"/>
                  </a:moveTo>
                  <a:lnTo>
                    <a:pt x="6424" y="132100"/>
                  </a:lnTo>
                  <a:lnTo>
                    <a:pt x="24558" y="89106"/>
                  </a:lnTo>
                  <a:lnTo>
                    <a:pt x="52689" y="52689"/>
                  </a:lnTo>
                  <a:lnTo>
                    <a:pt x="89106" y="24558"/>
                  </a:lnTo>
                  <a:lnTo>
                    <a:pt x="132100" y="6424"/>
                  </a:lnTo>
                  <a:lnTo>
                    <a:pt x="179958" y="0"/>
                  </a:lnTo>
                  <a:lnTo>
                    <a:pt x="3634612" y="0"/>
                  </a:lnTo>
                  <a:lnTo>
                    <a:pt x="3682471" y="6424"/>
                  </a:lnTo>
                  <a:lnTo>
                    <a:pt x="3725465" y="24558"/>
                  </a:lnTo>
                  <a:lnTo>
                    <a:pt x="3761882" y="52689"/>
                  </a:lnTo>
                  <a:lnTo>
                    <a:pt x="3790013" y="89106"/>
                  </a:lnTo>
                  <a:lnTo>
                    <a:pt x="3808147" y="132100"/>
                  </a:lnTo>
                  <a:lnTo>
                    <a:pt x="3814572" y="179959"/>
                  </a:lnTo>
                  <a:lnTo>
                    <a:pt x="3814572" y="1619859"/>
                  </a:lnTo>
                  <a:lnTo>
                    <a:pt x="3808147" y="1667706"/>
                  </a:lnTo>
                  <a:lnTo>
                    <a:pt x="3790013" y="1710701"/>
                  </a:lnTo>
                  <a:lnTo>
                    <a:pt x="3761882" y="1747127"/>
                  </a:lnTo>
                  <a:lnTo>
                    <a:pt x="3725465" y="1775270"/>
                  </a:lnTo>
                  <a:lnTo>
                    <a:pt x="3682471" y="1793414"/>
                  </a:lnTo>
                  <a:lnTo>
                    <a:pt x="3634612" y="1799844"/>
                  </a:lnTo>
                  <a:lnTo>
                    <a:pt x="179958" y="1799844"/>
                  </a:lnTo>
                  <a:lnTo>
                    <a:pt x="132100" y="1793414"/>
                  </a:lnTo>
                  <a:lnTo>
                    <a:pt x="89106" y="1775270"/>
                  </a:lnTo>
                  <a:lnTo>
                    <a:pt x="52689" y="1747127"/>
                  </a:lnTo>
                  <a:lnTo>
                    <a:pt x="24558" y="1710701"/>
                  </a:lnTo>
                  <a:lnTo>
                    <a:pt x="6424" y="1667706"/>
                  </a:lnTo>
                  <a:lnTo>
                    <a:pt x="0" y="1619859"/>
                  </a:lnTo>
                  <a:lnTo>
                    <a:pt x="0" y="179959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952993" y="4673041"/>
            <a:ext cx="3545840" cy="386002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indent="-1270" algn="ctr">
              <a:lnSpc>
                <a:spcPts val="2490"/>
              </a:lnSpc>
              <a:spcBef>
                <a:spcPts val="509"/>
              </a:spcBef>
            </a:pPr>
            <a:r>
              <a:rPr lang="ru-RU" sz="240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аттестата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3" name="object 11"/>
          <p:cNvSpPr txBox="1">
            <a:spLocks/>
          </p:cNvSpPr>
          <p:nvPr/>
        </p:nvSpPr>
        <p:spPr>
          <a:xfrm>
            <a:off x="975776" y="185326"/>
            <a:ext cx="1080261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3000" b="1" i="0">
                <a:solidFill>
                  <a:srgbClr val="006FC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Формы проведения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ГИА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4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9558" cy="1566155"/>
          </a:xfrm>
          <a:prstGeom prst="rect">
            <a:avLst/>
          </a:prstGeom>
        </p:spPr>
      </p:pic>
      <p:sp>
        <p:nvSpPr>
          <p:cNvPr id="45" name="Текст 4"/>
          <p:cNvSpPr txBox="1">
            <a:spLocks/>
          </p:cNvSpPr>
          <p:nvPr/>
        </p:nvSpPr>
        <p:spPr>
          <a:xfrm>
            <a:off x="277586" y="5294151"/>
            <a:ext cx="11633662" cy="881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7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Приказ Минпросвещения России N 233, Рособрнадзора N 552 от 04.04.2023 "Об утверждении Порядка проведения государственной итоговой аттестации по образовательным программам среднего общего образования" (Зарегистрировано в Минюсте России 15.05.2023 N 73314)</a:t>
            </a:r>
          </a:p>
          <a:p>
            <a:endParaRPr lang="ru-RU" sz="7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29451" cy="2394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064" y="78387"/>
            <a:ext cx="7740121" cy="440795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875" y="4627655"/>
            <a:ext cx="7223808" cy="217215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89" y="4327122"/>
            <a:ext cx="5511283" cy="99302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186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158" y="277586"/>
            <a:ext cx="9071449" cy="110214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нлайн-курсы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подготовке к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ЕГЭ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https://soripkro.ru/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763939" y="1595950"/>
            <a:ext cx="4204607" cy="490451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«Онлайн школа подготовка к </a:t>
            </a:r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22664" y="2440459"/>
            <a:ext cx="6923313" cy="9368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Раздел «Подготовка к ЕГЭ»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ССЫЛКИ НА ОНЛАЙН ЗАНЯТИЯ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9029699" y="2328104"/>
            <a:ext cx="2775699" cy="972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 smtClean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ЗАПИСЬ ВЕБИНАРОВ</a:t>
            </a:r>
            <a:endParaRPr lang="ru-RU" sz="2000" dirty="0"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770749" y="1244160"/>
            <a:ext cx="190988" cy="271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493" y="3420836"/>
            <a:ext cx="2636905" cy="326571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564225"/>
              </p:ext>
            </p:extLst>
          </p:nvPr>
        </p:nvGraphicFramePr>
        <p:xfrm>
          <a:off x="445090" y="3453488"/>
          <a:ext cx="8094753" cy="3266235"/>
        </p:xfrm>
        <a:graphic>
          <a:graphicData uri="http://schemas.openxmlformats.org/drawingml/2006/table">
            <a:tbl>
              <a:tblPr/>
              <a:tblGrid>
                <a:gridCol w="2965395">
                  <a:extLst>
                    <a:ext uri="{9D8B030D-6E8A-4147-A177-3AD203B41FA5}">
                      <a16:colId xmlns="" xmlns:a16="http://schemas.microsoft.com/office/drawing/2014/main" val="3940561385"/>
                    </a:ext>
                  </a:extLst>
                </a:gridCol>
                <a:gridCol w="5129358">
                  <a:extLst>
                    <a:ext uri="{9D8B030D-6E8A-4147-A177-3AD203B41FA5}">
                      <a16:colId xmlns="" xmlns:a16="http://schemas.microsoft.com/office/drawing/2014/main" val="806170797"/>
                    </a:ext>
                  </a:extLst>
                </a:gridCol>
              </a:tblGrid>
              <a:tr h="3890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sng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Ссылка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4454797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https://soripkro.ru/podgotovka-k-ege/himiya/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54865370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https://soripkro.ru/podgotovka-k-ege/geografiya/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2151479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https://soripkro.ru/podgotovka-k-ege/istoriya/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5438539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https://soripkro.ru/podgotovka-k-ege/obshhestvoznanie/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0016903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https://soripkro.ru/podgotovka-k-ege/anglijskij-yazyk/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3047052"/>
                  </a:ext>
                </a:extLst>
              </a:tr>
              <a:tr h="2032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https://soripkro.ru/podgotovka-k-ege/matematika/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8873772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Математика (базовый уровень)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sng" strike="noStrike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https://link.webinar.fm/live/sorip164/matem</a:t>
                      </a:r>
                      <a:endParaRPr lang="en-US" sz="14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1031091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https://soripkro.ru/podgotovka-k-ege/fizika/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0121266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https://soripkro.ru/podgotovka-k-ege/biologiya/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0635250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https://soripkro.ru/podgotovka-k-ege/informatika/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3733766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https://soripkro.ru/podgotovka-k-ege/russkij-yazyk/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482308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https://soripkro.ru/podgotovka-k-ege/geografiya/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9905889"/>
                  </a:ext>
                </a:extLst>
              </a:tr>
              <a:tr h="2091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7964" marR="7964" marT="79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</a:rPr>
                        <a:t>https://soripkro.ru/podgotovka-k-ege/literatura/</a:t>
                      </a:r>
                      <a:endParaRPr lang="en-US" sz="1400" b="0" i="0" u="sng" strike="noStrike" dirty="0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4" marR="7964" marT="79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02044918"/>
                  </a:ext>
                </a:extLst>
              </a:tr>
            </a:tbl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5815856" y="2169326"/>
            <a:ext cx="190988" cy="271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36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19735"/>
          </a:xfrm>
        </p:spPr>
        <p:txBody>
          <a:bodyPr>
            <a:noAutofit/>
          </a:bodyPr>
          <a:lstStyle/>
          <a:p>
            <a:pPr algn="ctr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ЦЕНТРЫ ПО ПОДГОТОВКЕ К ГИА в 2023-2024  </a:t>
            </a:r>
            <a:r>
              <a:rPr lang="ru-RU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По  поручению Главы республики  в целях качественной подготовки выпускников к государственной итоговой аттестации по образовательным программам среднего общего образования в 2024 году  на базе 12 общеобразовательных организаций </a:t>
            </a:r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работали центры </a:t>
            </a:r>
            <a:r>
              <a:rPr lang="ru-RU" sz="16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подготовке к единому государственному экзамену </a:t>
            </a:r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5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6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цель Центров – создание оптимальных условий качественной подготовки учащихся к участию </a:t>
            </a:r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ЕГЭ и повышение учебных результатов общеобразовательных организации района и </a:t>
            </a:r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16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целом. </a:t>
            </a:r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Выпускники с ноября 2025 году смогут посещать Центры в муниципалитетах по предметам: русский язык, математика, физика, химия, биология, история, обществознание, информатика.</a:t>
            </a:r>
          </a:p>
          <a:p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14620"/>
              </p:ext>
            </p:extLst>
          </p:nvPr>
        </p:nvGraphicFramePr>
        <p:xfrm>
          <a:off x="983849" y="2997846"/>
          <a:ext cx="10369950" cy="3588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577"/>
                <a:gridCol w="3532133"/>
                <a:gridCol w="2348976"/>
                <a:gridCol w="3910264"/>
              </a:tblGrid>
              <a:tr h="5980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 образование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количество выпускников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выпускников, </a:t>
                      </a:r>
                      <a:endParaRPr lang="ru-RU" sz="125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посещающих </a:t>
                      </a: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Центры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Алагирский район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(45%)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Ардонский район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(60%)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Дигорский район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(89 %)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Ирафский район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(64%)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Кировский район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(70%)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Правобережный район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(74%)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Пригородный район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(24%)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Моздокский район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(25%)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Владикавказ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1479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 (18%)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9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</a:t>
                      </a:r>
                      <a:r>
                        <a:rPr lang="ru-RU" sz="12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(30%)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7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24" y="270110"/>
            <a:ext cx="11316923" cy="14120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7" y="1936865"/>
            <a:ext cx="5270270" cy="4705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96" y="1936865"/>
            <a:ext cx="6084917" cy="470500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36014" y="5215279"/>
            <a:ext cx="340186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96" y="696879"/>
            <a:ext cx="10515600" cy="1087689"/>
          </a:xfrm>
          <a:prstGeom prst="rect">
            <a:avLst/>
          </a:prstGeom>
          <a:ln w="57150">
            <a:solidFill>
              <a:srgbClr val="FF0000"/>
            </a:solidFill>
            <a:prstDash val="lgDash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43" y="5258599"/>
            <a:ext cx="3402788" cy="1431373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596" y="300537"/>
            <a:ext cx="1201904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"/>
                <a:cs typeface="Times New Roman" panose="02020603050405020304" pitchFamily="18" charset="0"/>
              </a:rPr>
              <a:t>Методические рекомендации для учителей, подготовленные на основе анализа типичных ошибок участников ЕГЭ 2024 года</a:t>
            </a:r>
            <a:endParaRPr kumimoji="0" lang="ru-RU" alt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9653"/>
            <a:ext cx="8059078" cy="303414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678592" y="3840480"/>
            <a:ext cx="5433052" cy="30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268501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66" y="2685011"/>
            <a:ext cx="6035040" cy="4098174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Ubuntu"/>
              </a:rPr>
              <a:t>Онлайн-консультации «На все 100!»</a:t>
            </a:r>
          </a:p>
          <a:p>
            <a:pPr algn="just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14 по 25 октября Рособрнадзор и разработчики контрольных измерительных материалов ЕГЭ из Федерального института педагогических измерений (ФИПИ) проведут новую серию онлайн-консультаций «На все 100!» для будущих участников экзаменов и педагогов.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онлайн-консультаций можно будет получить самую актуальную информацию об экзаменационных материалах ЕГЭ 2025 года. Эксперты ФИПИ расскажут, на какие задания стоит обратить особое внимание, как правильно выстроить работу по подготовке к ЕГЭ, как избежать типичных ошибок и лучше использовать доступные ресурсы для подготовки.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Трансляции будут проходить в официальных аккаунтах Рособрнадзора</a:t>
            </a:r>
            <a:r>
              <a:rPr lang="ru-RU" dirty="0">
                <a:latin typeface="Poppins"/>
              </a:rPr>
              <a:t>:</a:t>
            </a:r>
            <a:br>
              <a:rPr lang="ru-RU" dirty="0">
                <a:latin typeface="Poppins"/>
              </a:rPr>
            </a:br>
            <a:r>
              <a:rPr lang="ru-RU" dirty="0">
                <a:latin typeface="Poppins"/>
              </a:rPr>
              <a:t/>
            </a:r>
            <a:br>
              <a:rPr lang="ru-RU" dirty="0">
                <a:latin typeface="Poppins"/>
              </a:rPr>
            </a:br>
            <a:r>
              <a:rPr lang="ru-RU" dirty="0" err="1" smtClean="0">
                <a:latin typeface="Poppins"/>
              </a:rPr>
              <a:t>В</a:t>
            </a:r>
            <a:r>
              <a:rPr lang="ru-RU" dirty="0" err="1" smtClean="0">
                <a:latin typeface="Poppins"/>
                <a:hlinkClick r:id="rId3"/>
              </a:rPr>
              <a:t>к</a:t>
            </a:r>
            <a:r>
              <a:rPr lang="ru-RU" dirty="0" err="1" smtClean="0">
                <a:latin typeface="Poppins"/>
              </a:rPr>
              <a:t>онтакте</a:t>
            </a:r>
            <a:r>
              <a:rPr lang="ru-RU" dirty="0" smtClean="0">
                <a:latin typeface="Poppins"/>
              </a:rPr>
              <a:t> </a:t>
            </a:r>
            <a:r>
              <a:rPr lang="ru-RU" b="1" dirty="0" smtClean="0">
                <a:latin typeface="Poppins"/>
                <a:hlinkClick r:id="rId3"/>
              </a:rPr>
              <a:t>https</a:t>
            </a:r>
            <a:r>
              <a:rPr lang="ru-RU" b="1" dirty="0">
                <a:latin typeface="Poppins"/>
                <a:hlinkClick r:id="rId3"/>
              </a:rPr>
              <a:t>://vk.com/rosobrnadzor</a:t>
            </a:r>
            <a:r>
              <a:rPr lang="ru-RU" dirty="0">
                <a:latin typeface="Poppins"/>
              </a:rPr>
              <a:t/>
            </a:r>
            <a:br>
              <a:rPr lang="ru-RU" dirty="0">
                <a:latin typeface="Poppins"/>
              </a:rPr>
            </a:br>
            <a:r>
              <a:rPr lang="ru-RU" dirty="0">
                <a:latin typeface="Poppins"/>
              </a:rPr>
              <a:t/>
            </a:r>
            <a:br>
              <a:rPr lang="ru-RU" dirty="0">
                <a:latin typeface="Poppins"/>
              </a:rPr>
            </a:br>
            <a:r>
              <a:rPr lang="ru-RU" dirty="0" err="1">
                <a:latin typeface="Poppins"/>
              </a:rPr>
              <a:t>Rutube</a:t>
            </a:r>
            <a:r>
              <a:rPr lang="ru-RU" dirty="0">
                <a:latin typeface="Poppins"/>
              </a:rPr>
              <a:t> </a:t>
            </a:r>
            <a:r>
              <a:rPr lang="ru-RU" b="1" dirty="0">
                <a:latin typeface="Poppins"/>
                <a:hlinkClick r:id="rId4"/>
              </a:rPr>
              <a:t>https://rutube.ru/channel/25110944/</a:t>
            </a:r>
            <a:r>
              <a:rPr lang="ru-RU" dirty="0">
                <a:latin typeface="Poppins"/>
              </a:rPr>
              <a:t/>
            </a:r>
            <a:br>
              <a:rPr lang="ru-RU" dirty="0">
                <a:latin typeface="Poppins"/>
              </a:rPr>
            </a:br>
            <a:r>
              <a:rPr lang="ru-RU" dirty="0">
                <a:latin typeface="Poppins"/>
              </a:rPr>
              <a:t/>
            </a:r>
            <a:br>
              <a:rPr lang="ru-RU" dirty="0">
                <a:latin typeface="Poppins"/>
              </a:rPr>
            </a:br>
            <a:r>
              <a:rPr lang="ru-RU" dirty="0">
                <a:solidFill>
                  <a:schemeClr val="tx1"/>
                </a:solidFill>
                <a:latin typeface="Poppins"/>
              </a:rPr>
              <a:t>Мы ждем вас! Присоединяйтесь к нашим эфирам и задавайте свои вопросы разработчикам ЕГЭ!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170" y="2685011"/>
            <a:ext cx="5940829" cy="417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46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7224" y="127462"/>
            <a:ext cx="7618675" cy="715809"/>
          </a:xfrm>
        </p:spPr>
        <p:txBody>
          <a:bodyPr>
            <a:normAutofit/>
          </a:bodyPr>
          <a:lstStyle/>
          <a:p>
            <a:pPr algn="ctr"/>
            <a:r>
              <a:rPr lang="ru-RU" sz="4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РОДИТЕЛЕЙ</a:t>
            </a:r>
            <a:endParaRPr lang="ru-RU" sz="43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7323" y="694481"/>
            <a:ext cx="8889356" cy="604198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algn="just">
              <a:lnSpc>
                <a:spcPct val="120000"/>
              </a:lnSpc>
            </a:pP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экзаменационную пору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родителей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-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оптимальные комфортные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подготовки ребенка                                                                                                                 и не мешать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ему.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Поощрение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поддержка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реальная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помощь, а главное </a:t>
            </a:r>
            <a:r>
              <a:rPr lang="ru-RU" sz="7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спокойствие 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ребенку успешно справиться с собственным волнением.</a:t>
            </a:r>
          </a:p>
          <a:p>
            <a:pPr algn="just">
              <a:lnSpc>
                <a:spcPct val="120000"/>
              </a:lnSpc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запугивайте ребенка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напоминайте ему о сложности и ответственности предстоящих экзаменов. Это не повышает мотивацию, а только создает эмоциональные барьеры, которые сам ребенок преодолеть не может.</a:t>
            </a:r>
          </a:p>
          <a:p>
            <a:pPr algn="just">
              <a:lnSpc>
                <a:spcPct val="120000"/>
              </a:lnSpc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скорректировать ожидания выпускника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Объясните: для хорошего результата совсем не обязательно отвечать на все вопросы ЕГЭ. Гораздо эффективнее спокойно дать ответы на те вопросы, которые он знает наверняка, чем переживать из-за нерешенных заданий.</a:t>
            </a:r>
          </a:p>
          <a:p>
            <a:pPr algn="just">
              <a:lnSpc>
                <a:spcPct val="120000"/>
              </a:lnSpc>
            </a:pP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результата экзамена, часто, щедро и от всей души говорите ему о том, что он (она) -самый(</a:t>
            </a:r>
            <a:r>
              <a:rPr lang="ru-RU" sz="7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любимый(</a:t>
            </a:r>
            <a:r>
              <a:rPr lang="ru-RU" sz="7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7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и что все у него (неё) в жизни </a:t>
            </a:r>
            <a:r>
              <a:rPr lang="ru-RU" sz="7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получится</a:t>
            </a:r>
            <a:r>
              <a:rPr lang="ru-RU" sz="7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Вера в успех, уверенность в своем ребенке, его возможностях, стимулирующая помощь в виде похвалы и одобрения очень важны!</a:t>
            </a:r>
          </a:p>
          <a:p>
            <a:endParaRPr lang="ru-RU" sz="6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678" y="127462"/>
            <a:ext cx="3026780" cy="1782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6678" y="4390716"/>
            <a:ext cx="3026780" cy="219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457" y="118382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/>
            </a:r>
            <a:br>
              <a:rPr lang="ru-RU" sz="6600" b="1" i="1" dirty="0" smtClean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>Спасибо за внимание!</a:t>
            </a:r>
            <a:br>
              <a:rPr lang="ru-RU" sz="6600" b="1" i="1" dirty="0" smtClean="0">
                <a:solidFill>
                  <a:srgbClr val="002060"/>
                </a:solidFill>
              </a:rPr>
            </a:br>
            <a:r>
              <a:rPr lang="ru-RU" sz="6600" b="1" i="1" dirty="0">
                <a:solidFill>
                  <a:srgbClr val="002060"/>
                </a:solidFill>
              </a:rPr>
              <a:t/>
            </a:r>
            <a:br>
              <a:rPr lang="ru-RU" sz="6600" b="1" i="1" dirty="0">
                <a:solidFill>
                  <a:srgbClr val="002060"/>
                </a:solidFill>
              </a:rPr>
            </a:br>
            <a:r>
              <a:rPr lang="ru-RU" sz="6600" b="1" i="1" dirty="0" smtClean="0">
                <a:solidFill>
                  <a:srgbClr val="002060"/>
                </a:solidFill>
              </a:rPr>
              <a:t>Удачи на экзаменах!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3013" y="3257094"/>
            <a:ext cx="6697553" cy="30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2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89" y="318532"/>
            <a:ext cx="10780776" cy="762123"/>
          </a:xfrm>
        </p:spPr>
        <p:txBody>
          <a:bodyPr>
            <a:normAutofit/>
          </a:bodyPr>
          <a:lstStyle/>
          <a:p>
            <a:r>
              <a:rPr lang="ru-RU" sz="4900" b="1" dirty="0">
                <a:solidFill>
                  <a:srgbClr val="C00000"/>
                </a:solidFill>
              </a:rPr>
              <a:t>Допуск к итоговой аттестации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986" y="2066588"/>
            <a:ext cx="9226296" cy="164592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	Основная </a:t>
            </a:r>
            <a:r>
              <a:rPr lang="ru-RU" i="1" dirty="0"/>
              <a:t>дата – первая среда декабря – </a:t>
            </a:r>
            <a:r>
              <a:rPr lang="ru-RU" i="1" dirty="0" smtClean="0">
                <a:solidFill>
                  <a:srgbClr val="FF0000"/>
                </a:solidFill>
              </a:rPr>
              <a:t>4 </a:t>
            </a:r>
            <a:r>
              <a:rPr lang="ru-RU" i="1" dirty="0">
                <a:solidFill>
                  <a:srgbClr val="FF0000"/>
                </a:solidFill>
              </a:rPr>
              <a:t>декабря </a:t>
            </a:r>
            <a:r>
              <a:rPr lang="ru-RU" i="1" dirty="0" smtClean="0">
                <a:solidFill>
                  <a:srgbClr val="FF0000"/>
                </a:solidFill>
              </a:rPr>
              <a:t>2024 г.;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i="1" dirty="0"/>
              <a:t>	Дополнительная дата - первая среда февраля – </a:t>
            </a:r>
            <a:r>
              <a:rPr lang="ru-RU" i="1" dirty="0" smtClean="0">
                <a:solidFill>
                  <a:srgbClr val="FF0000"/>
                </a:solidFill>
              </a:rPr>
              <a:t>5 февраля 2025 г.;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i="1" dirty="0"/>
              <a:t>	Дополнительная дата – вторая среда апреля – </a:t>
            </a:r>
            <a:r>
              <a:rPr lang="ru-RU" i="1" dirty="0" smtClean="0">
                <a:solidFill>
                  <a:srgbClr val="FF0000"/>
                </a:solidFill>
              </a:rPr>
              <a:t>9 </a:t>
            </a:r>
            <a:r>
              <a:rPr lang="ru-RU" i="1" dirty="0">
                <a:solidFill>
                  <a:srgbClr val="FF0000"/>
                </a:solidFill>
              </a:rPr>
              <a:t>апреля </a:t>
            </a:r>
            <a:r>
              <a:rPr lang="ru-RU" i="1" dirty="0" smtClean="0">
                <a:solidFill>
                  <a:srgbClr val="FF0000"/>
                </a:solidFill>
              </a:rPr>
              <a:t>2025 г.</a:t>
            </a:r>
            <a:endParaRPr lang="ru-RU" i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8689" y="0"/>
            <a:ext cx="3493311" cy="15485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57637" y="1520920"/>
            <a:ext cx="10111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53535"/>
                </a:solidFill>
                <a:latin typeface="Roboto"/>
              </a:rPr>
              <a:t>Итоговое сочинение </a:t>
            </a:r>
            <a:r>
              <a:rPr lang="ru-RU" b="1" dirty="0" smtClean="0">
                <a:solidFill>
                  <a:srgbClr val="353535"/>
                </a:solidFill>
                <a:latin typeface="Roboto"/>
              </a:rPr>
              <a:t>  </a:t>
            </a:r>
            <a:r>
              <a:rPr lang="ru-RU" b="1" dirty="0">
                <a:solidFill>
                  <a:srgbClr val="353535"/>
                </a:solidFill>
                <a:latin typeface="Roboto"/>
              </a:rPr>
              <a:t>является обязательным условием для допуска к </a:t>
            </a:r>
            <a:r>
              <a:rPr lang="ru-RU" b="1" dirty="0" smtClean="0">
                <a:solidFill>
                  <a:srgbClr val="353535"/>
                </a:solidFill>
                <a:latin typeface="Roboto"/>
              </a:rPr>
              <a:t>ГИА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7025" y="1873828"/>
            <a:ext cx="1704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53255" y="5043055"/>
            <a:ext cx="15906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17963" y="4764962"/>
            <a:ext cx="88495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latin typeface="+mj-lt"/>
              </a:rPr>
              <a:t>Годовые оценки учащегося по всем общеобразовательным дисциплинам за 10-11 классы должны быть только положительными (не ниже тройки)</a:t>
            </a:r>
            <a:endParaRPr lang="ru-RU" sz="2200" i="1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3783" y="3761892"/>
            <a:ext cx="10111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53535"/>
                </a:solidFill>
                <a:latin typeface="Roboto"/>
              </a:rPr>
              <a:t>Отсутствие академической задолженности по всем предметам</a:t>
            </a:r>
            <a:endParaRPr lang="ru-RU" b="1" dirty="0"/>
          </a:p>
        </p:txBody>
      </p:sp>
      <p:sp>
        <p:nvSpPr>
          <p:cNvPr id="1030" name="AutoShape 6" descr="https://top-fon.com/uploads/posts/2023-01/1674805479_top-fon-com-p-zelenaya-galochka-dlya-prezentatsii-bez-fo-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top-fon.com/uploads/posts/2023-01/1674805479_top-fon-com-p-zelenaya-galochka-dlya-prezentatsii-bez-fo-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972" y="1330036"/>
            <a:ext cx="699522" cy="6961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5464" y="3685309"/>
            <a:ext cx="699522" cy="69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5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6393"/>
            <a:ext cx="8886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Срок подачи заявлений на участие в </a:t>
            </a:r>
            <a:r>
              <a:rPr lang="ru-RU" sz="2800" b="1" dirty="0" smtClean="0">
                <a:solidFill>
                  <a:srgbClr val="002060"/>
                </a:solidFill>
              </a:rPr>
              <a:t>ГИА – 11   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-  не позднее 1 февраля </a:t>
            </a:r>
            <a:r>
              <a:rPr lang="ru-RU" sz="2800" b="1" dirty="0" smtClean="0">
                <a:solidFill>
                  <a:srgbClr val="002060"/>
                </a:solidFill>
              </a:rPr>
              <a:t>2025 года </a:t>
            </a:r>
            <a:r>
              <a:rPr lang="ru-RU" sz="2800" b="1" dirty="0">
                <a:solidFill>
                  <a:srgbClr val="002060"/>
                </a:solidFill>
              </a:rPr>
              <a:t>(включительно)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45472" y="1018202"/>
            <a:ext cx="11076708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900" b="1" dirty="0">
                <a:solidFill>
                  <a:srgbClr val="C00000"/>
                </a:solidFill>
              </a:rPr>
              <a:t>Для получения аттестата выпускники текущего года </a:t>
            </a:r>
            <a:r>
              <a:rPr lang="ru-RU" sz="1900" b="1" dirty="0" smtClean="0">
                <a:solidFill>
                  <a:srgbClr val="C00000"/>
                </a:solidFill>
              </a:rPr>
              <a:t>сдают</a:t>
            </a:r>
          </a:p>
          <a:p>
            <a:pPr algn="ctr">
              <a:lnSpc>
                <a:spcPct val="120000"/>
              </a:lnSpc>
            </a:pPr>
            <a:r>
              <a:rPr lang="ru-RU" sz="1900" b="1" dirty="0" smtClean="0">
                <a:solidFill>
                  <a:srgbClr val="C00000"/>
                </a:solidFill>
              </a:rPr>
              <a:t> </a:t>
            </a:r>
            <a:r>
              <a:rPr lang="ru-RU" sz="1900" b="1" dirty="0">
                <a:solidFill>
                  <a:srgbClr val="C00000"/>
                </a:solidFill>
              </a:rPr>
              <a:t>обязательные предметы — русский язык и </a:t>
            </a:r>
            <a:r>
              <a:rPr lang="ru-RU" sz="1900" b="1" dirty="0" smtClean="0">
                <a:solidFill>
                  <a:srgbClr val="C00000"/>
                </a:solidFill>
              </a:rPr>
              <a:t>математику </a:t>
            </a:r>
          </a:p>
          <a:p>
            <a:pPr algn="ctr">
              <a:lnSpc>
                <a:spcPct val="120000"/>
              </a:lnSpc>
            </a:pPr>
            <a:r>
              <a:rPr lang="ru-RU" sz="1900" b="1" dirty="0" smtClean="0">
                <a:solidFill>
                  <a:srgbClr val="C00000"/>
                </a:solidFill>
              </a:rPr>
              <a:t>(базового или профильного уровня*) </a:t>
            </a:r>
          </a:p>
          <a:p>
            <a:pPr algn="ctr">
              <a:lnSpc>
                <a:spcPct val="120000"/>
              </a:lnSpc>
            </a:pPr>
            <a:r>
              <a:rPr lang="ru-RU" sz="2250" b="1" dirty="0" smtClean="0">
                <a:solidFill>
                  <a:srgbClr val="002060"/>
                </a:solidFill>
              </a:rPr>
              <a:t>Для получения аттестата необходимо набрать баллы :</a:t>
            </a:r>
          </a:p>
          <a:p>
            <a:pPr algn="ctr">
              <a:lnSpc>
                <a:spcPct val="120000"/>
              </a:lnSpc>
            </a:pPr>
            <a:r>
              <a:rPr lang="ru-RU" sz="2250" b="1" dirty="0" smtClean="0">
                <a:solidFill>
                  <a:srgbClr val="002060"/>
                </a:solidFill>
              </a:rPr>
              <a:t>Русский язык – 24 балла,</a:t>
            </a:r>
          </a:p>
          <a:p>
            <a:pPr algn="ctr">
              <a:lnSpc>
                <a:spcPct val="120000"/>
              </a:lnSpc>
            </a:pPr>
            <a:r>
              <a:rPr lang="ru-RU" sz="2250" b="1" dirty="0" smtClean="0">
                <a:solidFill>
                  <a:srgbClr val="002060"/>
                </a:solidFill>
              </a:rPr>
              <a:t>Математика профильная – 27 баллов /  математика базовая – оценку «3».</a:t>
            </a:r>
            <a:endParaRPr lang="ru-RU" sz="225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502" y="5173552"/>
            <a:ext cx="11295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**Право </a:t>
            </a:r>
            <a:r>
              <a:rPr lang="ru-RU" dirty="0">
                <a:solidFill>
                  <a:srgbClr val="FF0000"/>
                </a:solidFill>
              </a:rPr>
              <a:t>участников ЕГЭ </a:t>
            </a:r>
            <a:r>
              <a:rPr lang="ru-RU" dirty="0" smtClean="0">
                <a:solidFill>
                  <a:srgbClr val="FF0000"/>
                </a:solidFill>
              </a:rPr>
              <a:t>изменить </a:t>
            </a:r>
            <a:r>
              <a:rPr lang="ru-RU" dirty="0">
                <a:solidFill>
                  <a:srgbClr val="FF0000"/>
                </a:solidFill>
              </a:rPr>
              <a:t>(дополнить) перечень</a:t>
            </a:r>
            <a:r>
              <a:rPr lang="ru-RU" dirty="0"/>
              <a:t> указанных в заявлениях об участии в экзаменах учебных предметов </a:t>
            </a:r>
            <a:r>
              <a:rPr lang="ru-RU" dirty="0" smtClean="0"/>
              <a:t>при </a:t>
            </a:r>
            <a:r>
              <a:rPr lang="ru-RU" dirty="0"/>
              <a:t>наличии у них уважительных </a:t>
            </a:r>
            <a:r>
              <a:rPr lang="ru-RU" dirty="0" smtClean="0"/>
              <a:t>причин, подтвержденных </a:t>
            </a:r>
            <a:r>
              <a:rPr lang="ru-RU" dirty="0"/>
              <a:t>документально. Заявления об этом подаются в ГЭК вместе с документами, подтверждающими уважительность причин вносимых изменений, не позднее чем за две недели до начала соответствующего экзамена</a:t>
            </a:r>
            <a:r>
              <a:rPr lang="ru-RU" dirty="0" smtClean="0"/>
              <a:t>.</a:t>
            </a:r>
          </a:p>
          <a:p>
            <a:pPr algn="just"/>
            <a:r>
              <a:rPr lang="ru-RU" b="1" i="1" dirty="0" smtClean="0"/>
              <a:t>Возможность пересдачи одного из предметов в июле 2025г.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502" y="3403699"/>
            <a:ext cx="1139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* </a:t>
            </a:r>
            <a:r>
              <a:rPr lang="ru-RU" dirty="0" smtClean="0"/>
              <a:t>Участники ГИА имеют </a:t>
            </a:r>
            <a:r>
              <a:rPr lang="ru-RU" dirty="0">
                <a:solidFill>
                  <a:srgbClr val="FF0000"/>
                </a:solidFill>
              </a:rPr>
              <a:t>право </a:t>
            </a:r>
            <a:r>
              <a:rPr lang="ru-RU" dirty="0" smtClean="0">
                <a:solidFill>
                  <a:srgbClr val="FF0000"/>
                </a:solidFill>
              </a:rPr>
              <a:t> изменить</a:t>
            </a:r>
            <a:r>
              <a:rPr lang="ru-RU" dirty="0" smtClean="0"/>
              <a:t> </a:t>
            </a:r>
            <a:r>
              <a:rPr lang="ru-RU" dirty="0"/>
              <a:t>указанный в заявлениях </a:t>
            </a:r>
            <a:r>
              <a:rPr lang="ru-RU" dirty="0">
                <a:solidFill>
                  <a:srgbClr val="FF0000"/>
                </a:solidFill>
              </a:rPr>
              <a:t>уровень ЕГЭ по математике </a:t>
            </a:r>
            <a:r>
              <a:rPr lang="ru-RU" dirty="0"/>
              <a:t>путем подачи заявления в ГЭК не позднее чем за две недели до начала соответствующего экзамена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3100" y="349135"/>
            <a:ext cx="26289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35825" y="4723031"/>
            <a:ext cx="1063474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</a:rPr>
              <a:t>Другие предметы ЕГЭ участники сдают на добровольной основе**.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502" y="4076700"/>
            <a:ext cx="11398826" cy="64633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Не достигнут порог по 2 обязательным предметам – пересдача в дополнительный сентябрьский период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Не достигнут порог по </a:t>
            </a:r>
            <a:r>
              <a:rPr lang="ru-RU" b="1" dirty="0" smtClean="0">
                <a:solidFill>
                  <a:srgbClr val="002060"/>
                </a:solidFill>
              </a:rPr>
              <a:t>1 из 2-х обязательных предметов </a:t>
            </a:r>
            <a:r>
              <a:rPr lang="ru-RU" b="1" dirty="0">
                <a:solidFill>
                  <a:srgbClr val="002060"/>
                </a:solidFill>
              </a:rPr>
              <a:t>– пересдача в </a:t>
            </a:r>
            <a:r>
              <a:rPr lang="ru-RU" b="1" dirty="0" smtClean="0">
                <a:solidFill>
                  <a:srgbClr val="002060"/>
                </a:solidFill>
              </a:rPr>
              <a:t>резервные дни</a:t>
            </a:r>
          </a:p>
        </p:txBody>
      </p:sp>
    </p:spTree>
    <p:extLst>
      <p:ext uri="{BB962C8B-B14F-4D97-AF65-F5344CB8AC3E}">
        <p14:creationId xmlns:p14="http://schemas.microsoft.com/office/powerpoint/2010/main" val="3363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858" y="40845"/>
            <a:ext cx="10869909" cy="6623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расписания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проведения ЕГЭ в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2025 г.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5754" y="3024370"/>
            <a:ext cx="3025864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659" y="3024370"/>
            <a:ext cx="584454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      Основной период:</a:t>
            </a:r>
          </a:p>
          <a:p>
            <a:endParaRPr lang="ru-RU" sz="1000" b="1" dirty="0"/>
          </a:p>
          <a:p>
            <a:r>
              <a:rPr lang="ru-RU" sz="1600" b="1" dirty="0"/>
              <a:t>23 мая </a:t>
            </a:r>
            <a:r>
              <a:rPr lang="ru-RU" sz="1600" dirty="0"/>
              <a:t>(пятница) - история, литература, химия;</a:t>
            </a:r>
          </a:p>
          <a:p>
            <a:r>
              <a:rPr lang="ru-RU" sz="1600" b="1" dirty="0"/>
              <a:t>27 мая </a:t>
            </a:r>
            <a:r>
              <a:rPr lang="ru-RU" sz="1600" dirty="0"/>
              <a:t>(вторник) - математика базового и профильного уровней;</a:t>
            </a:r>
          </a:p>
          <a:p>
            <a:r>
              <a:rPr lang="ru-RU" sz="1600" b="1" dirty="0"/>
              <a:t>30 мая </a:t>
            </a:r>
            <a:r>
              <a:rPr lang="ru-RU" sz="1600" dirty="0"/>
              <a:t>(пятница) - русский язык;</a:t>
            </a:r>
          </a:p>
          <a:p>
            <a:r>
              <a:rPr lang="ru-RU" sz="1600" b="1" dirty="0"/>
              <a:t>2 июня </a:t>
            </a:r>
            <a:r>
              <a:rPr lang="ru-RU" sz="1600" dirty="0"/>
              <a:t>(понедельник) - обществознание, физика;</a:t>
            </a:r>
          </a:p>
          <a:p>
            <a:r>
              <a:rPr lang="ru-RU" sz="1600" b="1" dirty="0"/>
              <a:t>5 июня </a:t>
            </a:r>
            <a:r>
              <a:rPr lang="ru-RU" sz="1600" dirty="0"/>
              <a:t>(четверг) - биология, география, иностранные языки (письменная часть);</a:t>
            </a:r>
          </a:p>
          <a:p>
            <a:r>
              <a:rPr lang="ru-RU" sz="1600" b="1" dirty="0"/>
              <a:t>10 июня </a:t>
            </a:r>
            <a:r>
              <a:rPr lang="ru-RU" sz="1600" dirty="0"/>
              <a:t>(вторник) - иностранные (устная часть), информатика;</a:t>
            </a:r>
          </a:p>
          <a:p>
            <a:r>
              <a:rPr lang="ru-RU" sz="1600" b="1" dirty="0"/>
              <a:t>11 июня </a:t>
            </a:r>
            <a:r>
              <a:rPr lang="ru-RU" sz="1600" dirty="0"/>
              <a:t>(среда) - иностранные языки (устная часть), информатика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659" y="767491"/>
            <a:ext cx="64693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</a:rPr>
              <a:t>                     Досрочный период:</a:t>
            </a:r>
          </a:p>
          <a:p>
            <a:pPr lvl="0"/>
            <a:endParaRPr lang="ru-RU" sz="1400" b="1" dirty="0">
              <a:solidFill>
                <a:prstClr val="black"/>
              </a:solidFill>
            </a:endParaRP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21 марта </a:t>
            </a:r>
            <a:r>
              <a:rPr lang="ru-RU" sz="1400" dirty="0">
                <a:solidFill>
                  <a:prstClr val="black"/>
                </a:solidFill>
              </a:rPr>
              <a:t>(пятница) - география, литература;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25 марта </a:t>
            </a:r>
            <a:r>
              <a:rPr lang="ru-RU" sz="1400" dirty="0">
                <a:solidFill>
                  <a:prstClr val="black"/>
                </a:solidFill>
              </a:rPr>
              <a:t>(вторник) - русский язык;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28 марта </a:t>
            </a:r>
            <a:r>
              <a:rPr lang="ru-RU" sz="1400" dirty="0">
                <a:solidFill>
                  <a:prstClr val="black"/>
                </a:solidFill>
              </a:rPr>
              <a:t>(пятница) - математика (базовый и профильный уровни);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1 апреля </a:t>
            </a:r>
            <a:r>
              <a:rPr lang="ru-RU" sz="1400" dirty="0">
                <a:solidFill>
                  <a:prstClr val="black"/>
                </a:solidFill>
              </a:rPr>
              <a:t>(вторник) - биология, иностранные языки (письменная часть), физика;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4 апреля </a:t>
            </a:r>
            <a:r>
              <a:rPr lang="ru-RU" sz="1400" dirty="0">
                <a:solidFill>
                  <a:prstClr val="black"/>
                </a:solidFill>
              </a:rPr>
              <a:t>(пятница) - иностранные языки (устная часть);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8 апреля </a:t>
            </a:r>
            <a:r>
              <a:rPr lang="ru-RU" sz="1400" dirty="0">
                <a:solidFill>
                  <a:prstClr val="black"/>
                </a:solidFill>
              </a:rPr>
              <a:t>(вторник) - информатика, обществознание;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</a:rPr>
              <a:t>11 апреля </a:t>
            </a:r>
            <a:r>
              <a:rPr lang="ru-RU" sz="1400" dirty="0">
                <a:solidFill>
                  <a:prstClr val="black"/>
                </a:solidFill>
              </a:rPr>
              <a:t>(пятница) - история, химия.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88479" y="757125"/>
            <a:ext cx="50979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                Резервные </a:t>
            </a:r>
            <a:r>
              <a:rPr lang="ru-RU" sz="1400" b="1" dirty="0"/>
              <a:t>дни</a:t>
            </a:r>
            <a:r>
              <a:rPr lang="ru-RU" sz="1400" b="1" dirty="0" smtClean="0"/>
              <a:t>:</a:t>
            </a:r>
          </a:p>
          <a:p>
            <a:endParaRPr lang="ru-RU" sz="1400" dirty="0"/>
          </a:p>
          <a:p>
            <a:r>
              <a:rPr lang="ru-RU" sz="1400" b="1" dirty="0"/>
              <a:t>14 апреля </a:t>
            </a:r>
            <a:r>
              <a:rPr lang="ru-RU" sz="1400" dirty="0"/>
              <a:t>(понедельник) - русский язык;</a:t>
            </a:r>
          </a:p>
          <a:p>
            <a:r>
              <a:rPr lang="ru-RU" sz="1400" b="1" dirty="0"/>
              <a:t>17 апреля </a:t>
            </a:r>
            <a:r>
              <a:rPr lang="ru-RU" sz="1400" dirty="0"/>
              <a:t>(четверг) - базовая и профильная математика;</a:t>
            </a:r>
          </a:p>
          <a:p>
            <a:r>
              <a:rPr lang="ru-RU" sz="1400" b="1" dirty="0"/>
              <a:t>18 апреля </a:t>
            </a:r>
            <a:r>
              <a:rPr lang="ru-RU" sz="1400" dirty="0"/>
              <a:t>(пятница) - биология, иностранные языки (письменная часть), литература, обществознание, физика;</a:t>
            </a:r>
          </a:p>
          <a:p>
            <a:r>
              <a:rPr lang="ru-RU" sz="1400" b="1" dirty="0"/>
              <a:t>21 апреля </a:t>
            </a:r>
            <a:r>
              <a:rPr lang="ru-RU" sz="1400" dirty="0"/>
              <a:t>(понедельник) - география, иностранные языки (устная часть), информатика, история, химия.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96000" y="3024370"/>
            <a:ext cx="6096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                     Резервные </a:t>
            </a:r>
            <a:r>
              <a:rPr lang="ru-RU" sz="2000" b="1" dirty="0"/>
              <a:t>дни</a:t>
            </a:r>
            <a:r>
              <a:rPr lang="ru-RU" sz="2000" b="1" dirty="0" smtClean="0"/>
              <a:t>:</a:t>
            </a:r>
          </a:p>
          <a:p>
            <a:endParaRPr lang="ru-RU" sz="1000" dirty="0"/>
          </a:p>
          <a:p>
            <a:r>
              <a:rPr lang="ru-RU" sz="1600" b="1" dirty="0"/>
              <a:t>16 июня </a:t>
            </a:r>
            <a:r>
              <a:rPr lang="ru-RU" sz="1600" dirty="0"/>
              <a:t>(понедельник) - география, литература, обществознание, физика;</a:t>
            </a:r>
          </a:p>
          <a:p>
            <a:r>
              <a:rPr lang="ru-RU" sz="1600" b="1" dirty="0"/>
              <a:t>17 июня </a:t>
            </a:r>
            <a:r>
              <a:rPr lang="ru-RU" sz="1600" dirty="0"/>
              <a:t>(вторник) - русский язык;</a:t>
            </a:r>
          </a:p>
          <a:p>
            <a:r>
              <a:rPr lang="ru-RU" sz="1600" b="1" dirty="0"/>
              <a:t>18 июня </a:t>
            </a:r>
            <a:r>
              <a:rPr lang="ru-RU" sz="1600" dirty="0"/>
              <a:t>(среда) - иностранные языки (устная часть), история, химия;</a:t>
            </a:r>
          </a:p>
          <a:p>
            <a:r>
              <a:rPr lang="ru-RU" sz="1600" b="1" dirty="0"/>
              <a:t>19 июня </a:t>
            </a:r>
            <a:r>
              <a:rPr lang="ru-RU" sz="1600" dirty="0"/>
              <a:t>(четверг) - биология, иностранные языки (письменная часть), информатика;</a:t>
            </a:r>
          </a:p>
          <a:p>
            <a:r>
              <a:rPr lang="ru-RU" sz="1600" b="1" dirty="0"/>
              <a:t>20 июня </a:t>
            </a:r>
            <a:r>
              <a:rPr lang="ru-RU" sz="1600" dirty="0"/>
              <a:t>(пятница) - математика базового и профильного уровней;</a:t>
            </a:r>
          </a:p>
          <a:p>
            <a:r>
              <a:rPr lang="ru-RU" sz="1600" b="1" dirty="0"/>
              <a:t>23 июня </a:t>
            </a:r>
            <a:r>
              <a:rPr lang="ru-RU" sz="1600" dirty="0"/>
              <a:t>(понедельник) - все учебные предметы.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61044" y="5794358"/>
            <a:ext cx="10869909" cy="918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b="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и 4 ИЮЛЯ 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дни для пересдачи одного из предметов ЕГЭ по выбору выпускника</a:t>
            </a:r>
            <a:endParaRPr lang="ru-RU" sz="3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1"/>
          <p:cNvPicPr/>
          <p:nvPr/>
        </p:nvPicPr>
        <p:blipFill>
          <a:blip r:embed="rId3"/>
          <a:stretch/>
        </p:blipFill>
        <p:spPr>
          <a:xfrm>
            <a:off x="182160" y="768960"/>
            <a:ext cx="2516040" cy="2521440"/>
          </a:xfrm>
          <a:prstGeom prst="rect">
            <a:avLst/>
          </a:prstGeom>
          <a:ln w="0">
            <a:noFill/>
          </a:ln>
        </p:spPr>
      </p:pic>
      <p:sp>
        <p:nvSpPr>
          <p:cNvPr id="46" name="사각형: 둥근 모서리 2"/>
          <p:cNvSpPr/>
          <p:nvPr/>
        </p:nvSpPr>
        <p:spPr>
          <a:xfrm>
            <a:off x="-2390040" y="3431880"/>
            <a:ext cx="4028400" cy="4105440"/>
          </a:xfrm>
          <a:prstGeom prst="ellipse">
            <a:avLst/>
          </a:prstGeom>
          <a:gradFill rotWithShape="0">
            <a:gsLst>
              <a:gs pos="0">
                <a:srgbClr val="001B4D">
                  <a:alpha val="0"/>
                </a:srgbClr>
              </a:gs>
              <a:gs pos="100000">
                <a:srgbClr val="C7DBFF"/>
              </a:gs>
            </a:gsLst>
            <a:lin ang="13200000"/>
          </a:gradFill>
          <a:ln w="12700">
            <a:noFill/>
          </a:ln>
          <a:effectLst>
            <a:outerShdw blurRad="1270080" sx="102000" sy="102000" algn="ctr" rotWithShape="0">
              <a:srgbClr val="367CFF">
                <a:alpha val="1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 numCol="1" spcCol="0" anchor="ctr">
            <a:noAutofit/>
          </a:bodyPr>
          <a:lstStyle/>
          <a:p>
            <a:pPr algn="r">
              <a:lnSpc>
                <a:spcPct val="100000"/>
              </a:lnSpc>
            </a:pPr>
            <a:endParaRPr lang="ru-RU" sz="4000" b="1" strike="noStrike" spc="-1">
              <a:solidFill>
                <a:srgbClr val="FFFFFF"/>
              </a:solidFill>
              <a:latin typeface="Oswald Light"/>
              <a:ea typeface="DejaVu Sans"/>
            </a:endParaRPr>
          </a:p>
        </p:txBody>
      </p:sp>
      <p:sp>
        <p:nvSpPr>
          <p:cNvPr id="47" name="사각형: 둥근 모서리 2"/>
          <p:cNvSpPr/>
          <p:nvPr/>
        </p:nvSpPr>
        <p:spPr>
          <a:xfrm rot="15921600">
            <a:off x="-1828440" y="367920"/>
            <a:ext cx="4181760" cy="452016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86400" tIns="45000" rIns="86400" bIns="4500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3000" b="0" strike="noStrike" spc="-1">
              <a:solidFill>
                <a:srgbClr val="FFFFFF"/>
              </a:solidFill>
              <a:latin typeface="Oswald"/>
              <a:ea typeface="DejaVu Sans"/>
            </a:endParaRPr>
          </a:p>
        </p:txBody>
      </p:sp>
      <p:sp>
        <p:nvSpPr>
          <p:cNvPr id="50" name="사각형: 둥근 모서리 2"/>
          <p:cNvSpPr/>
          <p:nvPr/>
        </p:nvSpPr>
        <p:spPr>
          <a:xfrm>
            <a:off x="309960" y="1283400"/>
            <a:ext cx="1033200" cy="101448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86400" tIns="45000" rIns="86400" bIns="4500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3000" b="0" strike="noStrike" spc="-1">
              <a:solidFill>
                <a:srgbClr val="FFFFFF"/>
              </a:solidFill>
              <a:latin typeface="Oswald"/>
              <a:ea typeface="DejaVu Sans"/>
            </a:endParaRPr>
          </a:p>
        </p:txBody>
      </p:sp>
      <p:sp>
        <p:nvSpPr>
          <p:cNvPr id="51" name="TextBox 39"/>
          <p:cNvSpPr/>
          <p:nvPr/>
        </p:nvSpPr>
        <p:spPr>
          <a:xfrm>
            <a:off x="182160" y="141031"/>
            <a:ext cx="8769335" cy="998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9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Тренировочные тестирования</a:t>
            </a:r>
            <a:endParaRPr lang="ru-RU" sz="3900" b="1" strike="noStrike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사각형: 둥근 모서리 2"/>
          <p:cNvSpPr/>
          <p:nvPr/>
        </p:nvSpPr>
        <p:spPr>
          <a:xfrm>
            <a:off x="1737360" y="2873520"/>
            <a:ext cx="3301560" cy="10854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86400" tIns="45000" rIns="86400" bIns="4500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0000"/>
                </a:solidFill>
                <a:latin typeface="DejaVu Serif"/>
                <a:ea typeface="DejaVu Sans"/>
              </a:rPr>
              <a:t>декабрь-январь                2024-2025 </a:t>
            </a:r>
            <a:r>
              <a:rPr lang="ru-RU" sz="2400" b="1" strike="noStrike" spc="-1" dirty="0">
                <a:solidFill>
                  <a:srgbClr val="FF0000"/>
                </a:solidFill>
                <a:latin typeface="DejaVu Serif"/>
                <a:ea typeface="DejaVu Sans"/>
              </a:rPr>
              <a:t>г.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Прямоугольник 4"/>
          <p:cNvSpPr/>
          <p:nvPr/>
        </p:nvSpPr>
        <p:spPr>
          <a:xfrm>
            <a:off x="5220000" y="3056112"/>
            <a:ext cx="6898680" cy="6924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500" b="0" strike="noStrike" spc="-1" dirty="0">
                <a:solidFill>
                  <a:schemeClr val="accent5">
                    <a:lumMod val="50000"/>
                  </a:schemeClr>
                </a:solidFill>
                <a:latin typeface="DejaVu Serif"/>
                <a:ea typeface="DejaVu Sans"/>
              </a:rPr>
              <a:t>тренировочное тестирование по </a:t>
            </a:r>
            <a:r>
              <a:rPr lang="ru-RU" sz="2500" b="1" strike="noStrike" spc="-1" dirty="0">
                <a:solidFill>
                  <a:schemeClr val="accent5">
                    <a:lumMod val="50000"/>
                  </a:schemeClr>
                </a:solidFill>
                <a:latin typeface="DejaVu Serif"/>
                <a:ea typeface="DejaVu Sans"/>
              </a:rPr>
              <a:t>РУССКОМУ </a:t>
            </a:r>
            <a:r>
              <a:rPr lang="ru-RU" sz="2500" b="1" strike="noStrike" spc="-1" dirty="0" smtClean="0">
                <a:solidFill>
                  <a:schemeClr val="accent5">
                    <a:lumMod val="50000"/>
                  </a:schemeClr>
                </a:solidFill>
                <a:latin typeface="DejaVu Serif"/>
                <a:ea typeface="DejaVu Sans"/>
              </a:rPr>
              <a:t>ЯЗЫКУ в формате ЕГЭ</a:t>
            </a:r>
            <a:endParaRPr lang="ru-RU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Прямоугольник 28"/>
          <p:cNvSpPr/>
          <p:nvPr/>
        </p:nvSpPr>
        <p:spPr>
          <a:xfrm>
            <a:off x="5159520" y="4856112"/>
            <a:ext cx="6898680" cy="6924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500" b="0" strike="noStrike" spc="-1" dirty="0">
                <a:solidFill>
                  <a:schemeClr val="accent5">
                    <a:lumMod val="50000"/>
                  </a:schemeClr>
                </a:solidFill>
                <a:latin typeface="DejaVu Serif"/>
                <a:ea typeface="DejaVu Sans"/>
              </a:rPr>
              <a:t>тренировочное тестирование по </a:t>
            </a:r>
            <a:r>
              <a:rPr lang="ru-RU" sz="2500" b="1" strike="noStrike" spc="-1" dirty="0" smtClean="0">
                <a:solidFill>
                  <a:schemeClr val="accent5">
                    <a:lumMod val="50000"/>
                  </a:schemeClr>
                </a:solidFill>
                <a:latin typeface="DejaVu Serif"/>
                <a:ea typeface="DejaVu Sans"/>
              </a:rPr>
              <a:t>МАТЕМАТИКЕ в формате ЕГЭ</a:t>
            </a:r>
            <a:endParaRPr lang="ru-RU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23274" y="1117981"/>
            <a:ext cx="5961600" cy="68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465A4"/>
                </a:solidFill>
                <a:highlight>
                  <a:srgbClr val="FFFFFF"/>
                </a:highlight>
                <a:latin typeface="DejaVu Serif"/>
                <a:ea typeface="DejaVu Sans"/>
              </a:rPr>
              <a:t>для обучающихся 11 классов,  зарегистрированных на участие 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3465A4"/>
                </a:solidFill>
                <a:highlight>
                  <a:srgbClr val="FFFFFF"/>
                </a:highlight>
                <a:latin typeface="DejaVu Serif"/>
                <a:ea typeface="DejaVu Sans"/>
              </a:rPr>
              <a:t>в ГИА-11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05363" y="0"/>
            <a:ext cx="3086637" cy="1368247"/>
          </a:xfrm>
          <a:prstGeom prst="rect">
            <a:avLst/>
          </a:prstGeom>
        </p:spPr>
      </p:pic>
      <p:sp>
        <p:nvSpPr>
          <p:cNvPr id="13" name="사각형: 둥근 모서리 2"/>
          <p:cNvSpPr/>
          <p:nvPr/>
        </p:nvSpPr>
        <p:spPr>
          <a:xfrm>
            <a:off x="1737360" y="4689131"/>
            <a:ext cx="3236694" cy="1085400"/>
          </a:xfrm>
          <a:prstGeom prst="roundRect">
            <a:avLst>
              <a:gd name="adj" fmla="val 16667"/>
            </a:avLst>
          </a:prstGeom>
          <a:noFill/>
          <a:ln w="412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lIns="86400" tIns="45000" rIns="86400" bIns="45000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FF0000"/>
                </a:solidFill>
                <a:latin typeface="DejaVu Serif"/>
                <a:ea typeface="DejaVu Sans"/>
              </a:rPr>
              <a:t>декабрь-январь                2024-2025 </a:t>
            </a:r>
            <a:r>
              <a:rPr lang="ru-RU" sz="2400" b="1" strike="noStrike" spc="-1" dirty="0">
                <a:solidFill>
                  <a:srgbClr val="FF0000"/>
                </a:solidFill>
                <a:latin typeface="DejaVu Serif"/>
                <a:ea typeface="DejaVu Sans"/>
              </a:rPr>
              <a:t>г.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0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80" y="1"/>
            <a:ext cx="11429999" cy="759854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Как проходит ЕГЭ? </a:t>
            </a:r>
            <a:r>
              <a:rPr lang="ru-RU" sz="4400" b="1" dirty="0" smtClean="0">
                <a:solidFill>
                  <a:srgbClr val="C00000"/>
                </a:solidFill>
              </a:rPr>
              <a:t>Правила </a:t>
            </a:r>
            <a:r>
              <a:rPr lang="ru-RU" sz="4400" b="1" dirty="0">
                <a:solidFill>
                  <a:srgbClr val="C00000"/>
                </a:solidFill>
              </a:rPr>
              <a:t>и процедуры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5361" y="810033"/>
            <a:ext cx="3754885" cy="23762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16754" y="759855"/>
            <a:ext cx="6965655" cy="376732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Начало экзамена -10.00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Вход участников в ППЭ – 9.00.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Допуск участников экзамена в ППЭ осуществляется при наличии у них документов, удостоверяющих их личность, и при наличии их в списках распределения в данный ППЭ.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Если участник экзамена опоздал на экзамен, он допускается к сдаче ЕГЭ в установленном порядке, при этом время окончания экзамена не продлевается, о чем сообщается участнику экзамена.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1565" y="4110194"/>
            <a:ext cx="4396371" cy="27478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362" y="4110194"/>
            <a:ext cx="74624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входе в ППЭ с помощью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стационарных и (или) переносных металлоискателей организаторы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или совместно с сотрудниками, осуществляющими охрану правопорядка,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проверяют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у участников экзаменов наличие запрещенных средств. При появлении сигнала металлоискателя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организатор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предлагают участнику экзамена показать предмет, вызывающий сигнал, и сдать его в место хранения личных вещей, сопроводив предложение дополнительными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разъяснениями.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21273" y="-14404"/>
            <a:ext cx="2970727" cy="131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42" y="151804"/>
            <a:ext cx="10772775" cy="1057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РАЗРЕШЕННЫЕ СРЕДСТВА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7272" y="1450974"/>
            <a:ext cx="5592807" cy="376732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предметы:</a:t>
            </a:r>
            <a:endParaRPr lang="ru-RU" sz="9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капиллярная ручка с чернилами черного цвета;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удостоверяющий личность;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ополнительные средства (на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предметах по списку);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питание (при необходимости);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 (для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с ОВЗ); </a:t>
            </a:r>
            <a:endParaRPr lang="ru-RU" sz="9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листы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для черновиков со штампом ОО </a:t>
            </a:r>
          </a:p>
          <a:p>
            <a:endParaRPr lang="ru-RU" sz="6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6471" y="851914"/>
            <a:ext cx="5670994" cy="376732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взять с собой на экзамен только необходимые вещи.</a:t>
            </a:r>
          </a:p>
          <a:p>
            <a:pPr algn="just"/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личные вещи участники экзамена обязаны оставить в специально выделенном месте (помещении) для хранения личных вещей участников экзамена в здании (комплексе зданий), где расположен ППЭ. </a:t>
            </a:r>
            <a:endParaRPr lang="ru-RU" sz="8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Указанное </a:t>
            </a:r>
            <a:r>
              <a:rPr lang="ru-RU" sz="8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для личных вещей участников экзамена организуется до установленной рамки стационарного металлоискателя или до места проведения уполномоченными лицами работ с использованием переносного металлоискателя.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24" y="4398380"/>
            <a:ext cx="6110708" cy="218272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173731" y="5551916"/>
            <a:ext cx="58875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 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Листы бумаги для черновиков со штампом образовательной организации, на базе которой организован ППЭ и КИМ не проверяются и записи в них не учитываются при обработке экзаменационной работы.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272" y="139411"/>
            <a:ext cx="1981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80097" y="531668"/>
            <a:ext cx="15811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82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На ЕГЭ разрешается пользоваться дополнительными материалами: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2069869"/>
            <a:ext cx="10304458" cy="3695593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:</a:t>
            </a:r>
            <a:endParaRPr lang="ru-RU" dirty="0"/>
          </a:p>
          <a:p>
            <a:pPr algn="just"/>
            <a:r>
              <a:rPr lang="ru-RU" sz="8000" b="1" dirty="0">
                <a:solidFill>
                  <a:srgbClr val="C00000"/>
                </a:solidFill>
              </a:rPr>
              <a:t>по математике </a:t>
            </a:r>
            <a:r>
              <a:rPr lang="ru-RU" sz="8000" dirty="0">
                <a:solidFill>
                  <a:srgbClr val="002060"/>
                </a:solidFill>
              </a:rPr>
              <a:t>‒ линейка, не содержащая справочной информации (далее </a:t>
            </a:r>
            <a:r>
              <a:rPr lang="ru-RU" sz="8000" dirty="0" smtClean="0">
                <a:solidFill>
                  <a:srgbClr val="002060"/>
                </a:solidFill>
              </a:rPr>
              <a:t>–линейка</a:t>
            </a:r>
            <a:r>
              <a:rPr lang="ru-RU" sz="8000" dirty="0">
                <a:solidFill>
                  <a:srgbClr val="002060"/>
                </a:solidFill>
              </a:rPr>
              <a:t>);</a:t>
            </a:r>
          </a:p>
          <a:p>
            <a:pPr algn="just"/>
            <a:r>
              <a:rPr lang="ru-RU" sz="8000" b="1" dirty="0" smtClean="0">
                <a:solidFill>
                  <a:srgbClr val="C00000"/>
                </a:solidFill>
              </a:rPr>
              <a:t>по физике </a:t>
            </a:r>
            <a:r>
              <a:rPr lang="ru-RU" sz="8000" dirty="0" smtClean="0">
                <a:solidFill>
                  <a:srgbClr val="002060"/>
                </a:solidFill>
              </a:rPr>
              <a:t>– линейка и непрограммируемый калькулятор;</a:t>
            </a:r>
          </a:p>
          <a:p>
            <a:pPr algn="just"/>
            <a:r>
              <a:rPr lang="ru-RU" sz="8000" b="1" dirty="0" smtClean="0">
                <a:solidFill>
                  <a:srgbClr val="C00000"/>
                </a:solidFill>
              </a:rPr>
              <a:t>по химии </a:t>
            </a:r>
            <a:r>
              <a:rPr lang="ru-RU" sz="8000" dirty="0" smtClean="0">
                <a:solidFill>
                  <a:srgbClr val="002060"/>
                </a:solidFill>
              </a:rPr>
              <a:t>– непрограммируемый калькулятор, Периодическая система химических  элементов Д.И. Менделеева, таблица растворимости солей, кислот и оснований в воде, электрохимический ряд напряжений металлов*;</a:t>
            </a:r>
          </a:p>
          <a:p>
            <a:pPr algn="just"/>
            <a:r>
              <a:rPr lang="ru-RU" sz="8000" b="1" dirty="0" smtClean="0">
                <a:solidFill>
                  <a:srgbClr val="C00000"/>
                </a:solidFill>
              </a:rPr>
              <a:t>по </a:t>
            </a:r>
            <a:r>
              <a:rPr lang="ru-RU" sz="8000" b="1" dirty="0">
                <a:solidFill>
                  <a:srgbClr val="C00000"/>
                </a:solidFill>
              </a:rPr>
              <a:t>географии </a:t>
            </a:r>
            <a:r>
              <a:rPr lang="ru-RU" sz="8000" dirty="0">
                <a:solidFill>
                  <a:srgbClr val="002060"/>
                </a:solidFill>
              </a:rPr>
              <a:t>– линейка, транспортир, непрограммируемый </a:t>
            </a:r>
            <a:r>
              <a:rPr lang="ru-RU" sz="8000" dirty="0" smtClean="0">
                <a:solidFill>
                  <a:srgbClr val="002060"/>
                </a:solidFill>
              </a:rPr>
              <a:t>калькулятор.</a:t>
            </a:r>
            <a:endParaRPr lang="ru-RU" sz="8000" dirty="0">
              <a:solidFill>
                <a:srgbClr val="002060"/>
              </a:solidFill>
            </a:endParaRPr>
          </a:p>
          <a:p>
            <a:pPr algn="just"/>
            <a:r>
              <a:rPr lang="ru-RU" sz="8000" b="1" dirty="0" smtClean="0">
                <a:solidFill>
                  <a:srgbClr val="C00000"/>
                </a:solidFill>
              </a:rPr>
              <a:t>Непрограммируемые калькуляторы: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а) обеспечивают выполнение арифметических вычислений (сложение, вычитание, умножение, деление, извлечение корня) и вычисление тригонометрических функций (sin,</a:t>
            </a:r>
            <a:r>
              <a:rPr lang="pt-BR" sz="8000" dirty="0" smtClean="0">
                <a:solidFill>
                  <a:srgbClr val="002060"/>
                </a:solidFill>
              </a:rPr>
              <a:t>cos, tg, ctg, arcsin, arcos, arctg);</a:t>
            </a:r>
          </a:p>
          <a:p>
            <a:pPr algn="just"/>
            <a:r>
              <a:rPr lang="ru-RU" sz="8000" dirty="0" smtClean="0">
                <a:solidFill>
                  <a:srgbClr val="002060"/>
                </a:solidFill>
              </a:rPr>
              <a:t>б</a:t>
            </a:r>
            <a:r>
              <a:rPr lang="ru-RU" sz="8000" dirty="0">
                <a:solidFill>
                  <a:srgbClr val="002060"/>
                </a:solidFill>
              </a:rPr>
              <a:t>) не осуществляют функции средств связи, хранилища базы </a:t>
            </a:r>
            <a:r>
              <a:rPr lang="ru-RU" sz="8000" dirty="0" smtClean="0">
                <a:solidFill>
                  <a:srgbClr val="002060"/>
                </a:solidFill>
              </a:rPr>
              <a:t>данных и </a:t>
            </a:r>
            <a:r>
              <a:rPr lang="ru-RU" sz="8000" dirty="0">
                <a:solidFill>
                  <a:srgbClr val="002060"/>
                </a:solidFill>
              </a:rPr>
              <a:t>не имеют доступ к сетям передачи данных (в том числе к сети «Интернет»).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94308" y="2861506"/>
            <a:ext cx="1227039" cy="1227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64318" y="1524432"/>
            <a:ext cx="1170224" cy="1107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972694" y="4555004"/>
            <a:ext cx="1219306" cy="1469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08394" y="8902"/>
            <a:ext cx="2983606" cy="13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2762</TotalTime>
  <Words>2360</Words>
  <Application>Microsoft Office PowerPoint</Application>
  <PresentationFormat>Произвольный</PresentationFormat>
  <Paragraphs>297</Paragraphs>
  <Slides>27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Метрополия</vt:lpstr>
      <vt:lpstr>   Что нужно знать родителям выпускников в период подготовки к ЕГЭ - 2025 </vt:lpstr>
      <vt:lpstr>ГИА-11</vt:lpstr>
      <vt:lpstr>Допуск к итоговой аттестации </vt:lpstr>
      <vt:lpstr>Презентация PowerPoint</vt:lpstr>
      <vt:lpstr>Проект расписания проведения ЕГЭ в 2025 г.</vt:lpstr>
      <vt:lpstr>Презентация PowerPoint</vt:lpstr>
      <vt:lpstr>Как проходит ЕГЭ? Правила и процедуры</vt:lpstr>
      <vt:lpstr> РАЗРЕШЕННЫЕ СРЕДСТВА </vt:lpstr>
      <vt:lpstr>На ЕГЭ разрешается пользоваться дополнительными материалами:</vt:lpstr>
      <vt:lpstr>Поведение в аудитории ППЭ</vt:lpstr>
      <vt:lpstr>         Продолжительность ЕГЭ </vt:lpstr>
      <vt:lpstr>Ознакомление с результатами ЕГЭ </vt:lpstr>
      <vt:lpstr>Сервис проверки результатов ЕГЭ </vt:lpstr>
      <vt:lpstr>Участник   имеет право подать апелляцию о нарушении Порядка  проведения ГИА и (или) о несогласии с выставленными баллами</vt:lpstr>
      <vt:lpstr> Аттестат о среднем общем образовании с отличием</vt:lpstr>
      <vt:lpstr>Требуемые баллы для поступления в ВУЗ</vt:lpstr>
      <vt:lpstr>Презентация PowerPoint</vt:lpstr>
      <vt:lpstr>Презентация PowerPoint</vt:lpstr>
      <vt:lpstr>Презентация PowerPoint</vt:lpstr>
      <vt:lpstr>Презентация PowerPoint</vt:lpstr>
      <vt:lpstr>Онлайн-курсы по подготовке к ЕГЭ https://soripkro.ru/</vt:lpstr>
      <vt:lpstr>ЦЕНТРЫ ПО ПОДГОТОВКЕ К ГИА в 2023-2024  уч.г.</vt:lpstr>
      <vt:lpstr>Презентация PowerPoint</vt:lpstr>
      <vt:lpstr>Презентация PowerPoint</vt:lpstr>
      <vt:lpstr>Презентация PowerPoint</vt:lpstr>
      <vt:lpstr>ПОВЕДЕНИЕ РОДИТЕЛЕЙ</vt:lpstr>
      <vt:lpstr> Спасибо за внимание!  Удачи на экзаменах!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f</cp:lastModifiedBy>
  <cp:revision>196</cp:revision>
  <cp:lastPrinted>2023-12-07T09:12:56Z</cp:lastPrinted>
  <dcterms:created xsi:type="dcterms:W3CDTF">2021-10-08T09:00:59Z</dcterms:created>
  <dcterms:modified xsi:type="dcterms:W3CDTF">2024-10-24T07:00:04Z</dcterms:modified>
</cp:coreProperties>
</file>