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Forum" panose="020B0604020202020204" charset="0"/>
      <p:regular r:id="rId14"/>
    </p:embeddedFont>
    <p:embeddedFont>
      <p:font typeface="TT Drugs" panose="020B0604020202020204" charset="-52"/>
      <p:regular r:id="rId15"/>
    </p:embeddedFont>
    <p:embeddedFont>
      <p:font typeface="Agency FB" panose="020B050302020202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T Drugs Bold" panose="020B0604020202020204" charset="-52"/>
      <p:regular r:id="rId22"/>
    </p:embeddedFont>
    <p:embeddedFont>
      <p:font typeface="Arimo" panose="020B0604020202020204" pitchFamily="34" charset="0"/>
      <p:regular r:id="rId23"/>
      <p:bold r:id="rId24"/>
      <p:italic r:id="rId25"/>
      <p:boldItalic r:id="rId26"/>
    </p:embeddedFont>
    <p:embeddedFont>
      <p:font typeface="Arimo Bold" panose="020B0704020202020204" pitchFamily="34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687688">
            <a:off x="10282257" y="5034286"/>
            <a:ext cx="8922358" cy="9404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013544">
            <a:off x="-1834628" y="-2396987"/>
            <a:ext cx="8825308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86015" y="3865119"/>
            <a:ext cx="10115971" cy="4623033"/>
            <a:chOff x="0" y="-880070"/>
            <a:chExt cx="13487961" cy="6164043"/>
          </a:xfrm>
        </p:grpSpPr>
        <p:sp>
          <p:nvSpPr>
            <p:cNvPr id="5" name="TextBox 5"/>
            <p:cNvSpPr txBox="1"/>
            <p:nvPr/>
          </p:nvSpPr>
          <p:spPr>
            <a:xfrm>
              <a:off x="0" y="-880070"/>
              <a:ext cx="13487961" cy="3924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65"/>
                </a:lnSpc>
              </a:pPr>
              <a:r>
                <a:rPr lang="en-US" sz="10332">
                  <a:solidFill>
                    <a:srgbClr val="FFFFFF"/>
                  </a:solidFill>
                  <a:latin typeface="Forum"/>
                </a:rPr>
                <a:t>БУЛЛИНГ СРЕДИ ПОДРОСТКОВ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1604"/>
              <a:ext cx="13487961" cy="1472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 dirty="0" err="1">
                  <a:solidFill>
                    <a:srgbClr val="FFFFFF"/>
                  </a:solidFill>
                  <a:latin typeface="TT Drugs"/>
                </a:rPr>
                <a:t>консультация</a:t>
              </a:r>
              <a:r>
                <a:rPr lang="en-US" sz="3199" dirty="0">
                  <a:solidFill>
                    <a:srgbClr val="FFFFFF"/>
                  </a:solidFill>
                  <a:latin typeface="TT Drugs"/>
                </a:rPr>
                <a:t> </a:t>
              </a:r>
              <a:r>
                <a:rPr lang="en-US" sz="3199" dirty="0" err="1" smtClean="0">
                  <a:solidFill>
                    <a:srgbClr val="FFFFFF"/>
                  </a:solidFill>
                  <a:latin typeface="TT Drugs"/>
                </a:rPr>
                <a:t>педагога-психолога</a:t>
              </a:r>
              <a:r>
                <a:rPr lang="ru-RU" sz="3199" dirty="0" smtClean="0">
                  <a:solidFill>
                    <a:srgbClr val="FFFFFF"/>
                  </a:solidFill>
                  <a:latin typeface="TT Drugs"/>
                </a:rPr>
                <a:t> </a:t>
              </a:r>
            </a:p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ru-RU" sz="3199" dirty="0" smtClean="0">
                  <a:solidFill>
                    <a:srgbClr val="FFFFFF"/>
                  </a:solidFill>
                  <a:latin typeface="TT Drugs"/>
                </a:rPr>
                <a:t>МБОУ СОШ № 8 г. Моздока </a:t>
              </a:r>
              <a:r>
                <a:rPr lang="ru-RU" sz="3199" dirty="0" err="1" smtClean="0">
                  <a:solidFill>
                    <a:srgbClr val="FFFFFF"/>
                  </a:solidFill>
                  <a:latin typeface="TT Drugs"/>
                </a:rPr>
                <a:t>Гиневской</a:t>
              </a:r>
              <a:r>
                <a:rPr lang="ru-RU" sz="3199" dirty="0" smtClean="0">
                  <a:solidFill>
                    <a:srgbClr val="FFFFFF"/>
                  </a:solidFill>
                  <a:latin typeface="TT Drugs"/>
                </a:rPr>
                <a:t> Е.А.</a:t>
              </a:r>
              <a:endParaRPr lang="en-US" sz="3199" dirty="0">
                <a:solidFill>
                  <a:srgbClr val="FFFFFF"/>
                </a:solidFill>
                <a:latin typeface="TT Drug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40618" y="1028700"/>
            <a:ext cx="3363144" cy="575189"/>
            <a:chOff x="0" y="0"/>
            <a:chExt cx="4484191" cy="766919"/>
          </a:xfrm>
        </p:grpSpPr>
        <p:sp>
          <p:nvSpPr>
            <p:cNvPr id="8" name="TextBox 8"/>
            <p:cNvSpPr txBox="1"/>
            <p:nvPr/>
          </p:nvSpPr>
          <p:spPr>
            <a:xfrm>
              <a:off x="0" y="817217"/>
              <a:ext cx="4484191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825202" y="0"/>
              <a:ext cx="625283" cy="6252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743691">
            <a:off x="12650583" y="5606367"/>
            <a:ext cx="6964299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1857" y="-2160536"/>
            <a:ext cx="6151626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660120"/>
            <a:ext cx="7838246" cy="4844209"/>
            <a:chOff x="0" y="0"/>
            <a:chExt cx="10450995" cy="6458945"/>
          </a:xfrm>
        </p:grpSpPr>
        <p:sp>
          <p:nvSpPr>
            <p:cNvPr id="5" name="TextBox 5"/>
            <p:cNvSpPr txBox="1"/>
            <p:nvPr/>
          </p:nvSpPr>
          <p:spPr>
            <a:xfrm>
              <a:off x="1138193" y="-57394"/>
              <a:ext cx="8174610" cy="4288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9"/>
                </a:lnSpc>
              </a:pPr>
              <a:r>
                <a:rPr lang="en-US" sz="3930">
                  <a:solidFill>
                    <a:srgbClr val="FFFFFF"/>
                  </a:solidFill>
                  <a:latin typeface="Forum"/>
                </a:rPr>
                <a:t>РАССКАЖИТЕ РЕБЕНКУ СВОЮ ИСТОРИЮ ИЛИ ИСТОРИЮ ЗНАКОМОГО, КТО СТАЛ ЖЕРТВОЙ ИЗДЕВАТЕЛЬСТВ.</a:t>
              </a:r>
              <a:r>
                <a:rPr lang="en-US" sz="3930">
                  <a:solidFill>
                    <a:srgbClr val="FFFFFF"/>
                  </a:solidFill>
                  <a:latin typeface="Arimo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61490"/>
              <a:ext cx="10450995" cy="3970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4"/>
                </a:lnSpc>
              </a:pPr>
              <a:endParaRPr/>
            </a:p>
            <a:p>
              <a:pPr algn="ctr">
                <a:lnSpc>
                  <a:spcPts val="3974"/>
                </a:lnSpc>
              </a:pPr>
              <a:endParaRPr/>
            </a:p>
            <a:p>
              <a:pPr algn="ctr">
                <a:lnSpc>
                  <a:spcPts val="3974"/>
                </a:lnSpc>
              </a:pPr>
              <a:r>
                <a:rPr lang="en-US" sz="3057">
                  <a:solidFill>
                    <a:srgbClr val="FFFFFF"/>
                  </a:solidFill>
                  <a:latin typeface="TT Drugs"/>
                </a:rPr>
                <a:t> Ваш откровенный разговор может помочь ребенку больше рассказывать вам о том, что происходит в школе. </a:t>
              </a:r>
            </a:p>
            <a:p>
              <a:pPr algn="ctr">
                <a:lnSpc>
                  <a:spcPts val="397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11664" y="2660120"/>
            <a:ext cx="6473013" cy="4095926"/>
            <a:chOff x="0" y="0"/>
            <a:chExt cx="8630684" cy="5461234"/>
          </a:xfrm>
        </p:grpSpPr>
        <p:sp>
          <p:nvSpPr>
            <p:cNvPr id="8" name="TextBox 8"/>
            <p:cNvSpPr txBox="1"/>
            <p:nvPr/>
          </p:nvSpPr>
          <p:spPr>
            <a:xfrm>
              <a:off x="545693" y="-66898"/>
              <a:ext cx="7539299" cy="2435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600">
                  <a:solidFill>
                    <a:srgbClr val="FFFFFF"/>
                  </a:solidFill>
                  <a:latin typeface="Forum"/>
                </a:rPr>
                <a:t>БЕЗОПАСНОЕ МЕСТО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35570"/>
              <a:ext cx="8630684" cy="4857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  <a:p>
              <a:pPr algn="ctr">
                <a:lnSpc>
                  <a:spcPts val="3640"/>
                </a:lnSpc>
              </a:pPr>
              <a:endParaRPr/>
            </a:p>
            <a:p>
              <a:pPr algn="ctr"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Arimo"/>
                </a:rPr>
                <a:t>Если над вашим ребенком издеваются в школе, крайне важно, чтобы вы обеспечили безопасную среду дома, в которой он может быть самим собой</a:t>
              </a:r>
            </a:p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6507584" y="5309436"/>
            <a:ext cx="530815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645" y="2502816"/>
            <a:ext cx="8402807" cy="4851022"/>
            <a:chOff x="0" y="0"/>
            <a:chExt cx="11203743" cy="6468029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050"/>
              <a:ext cx="11203743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r>
                <a:rPr lang="en-US" sz="3599">
                  <a:solidFill>
                    <a:srgbClr val="FFFFFF"/>
                  </a:solidFill>
                  <a:latin typeface="Forum"/>
                </a:rPr>
                <a:t>ОБРАТИТЕСЬ ЗА ПРОФЕССИОНАЛЬНОЙ ПОМОЩЬЮ.</a:t>
              </a:r>
              <a:r>
                <a:rPr lang="en-US" sz="3599">
                  <a:solidFill>
                    <a:srgbClr val="FFFFFF"/>
                  </a:solidFill>
                  <a:latin typeface="Arimo"/>
                </a:rPr>
                <a:t>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6616"/>
              <a:ext cx="11203743" cy="5467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TT Drugs"/>
                </a:rPr>
                <a:t> </a:t>
              </a:r>
            </a:p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TT Drugs"/>
                </a:rPr>
                <a:t>Как бы нам ни хотелось самим решать проблемы наших детей, иногда лучше обратиться за помощью к профессионалу. Ваш ребенок может чувствовать себя более комфортно, рассказывая психологу о проблемах, с которыми он столкнулся.</a:t>
              </a:r>
            </a:p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TT Drugs"/>
                </a:rPr>
                <a:t>.</a:t>
              </a:r>
            </a:p>
            <a:p>
              <a:pPr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444020" y="2445666"/>
            <a:ext cx="6815280" cy="458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899">
                <a:solidFill>
                  <a:srgbClr val="FFFFFF"/>
                </a:solidFill>
                <a:latin typeface="Forum Bold"/>
              </a:rPr>
              <a:t>АКТИВНЫЕ ДЕЙСТВИЯ</a:t>
            </a:r>
          </a:p>
          <a:p>
            <a:pPr algn="ctr">
              <a:lnSpc>
                <a:spcPts val="454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TT Drugs"/>
              </a:rPr>
              <a:t>Если издевательства не прекратились, то поговорите с родителями хулигана, доведите проблему до школьного совета и подумайте о том, чтобы перевести вашего ребенка в новую школу.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314521">
            <a:off x="-831151" y="-5705577"/>
            <a:ext cx="7672032" cy="12474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683252">
            <a:off x="-2873462" y="2714132"/>
            <a:ext cx="7804324" cy="82259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13645" y="-1517720"/>
            <a:ext cx="6491459" cy="58991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232114" y="5469071"/>
            <a:ext cx="11027186" cy="3600012"/>
            <a:chOff x="0" y="0"/>
            <a:chExt cx="14702915" cy="480001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4702915" cy="3895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СПАСИБО ЗА ВНИМАНИЕ!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59183"/>
              <a:ext cx="14702915" cy="74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4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00573" y="5951076"/>
            <a:ext cx="835872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8900573" y="7641679"/>
            <a:ext cx="835872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>
          <a:xfrm>
            <a:off x="12144396" y="928658"/>
            <a:ext cx="2487266" cy="2229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217" y="5256805"/>
            <a:ext cx="6563906" cy="367578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97766" y="1028700"/>
            <a:ext cx="8402807" cy="3393697"/>
            <a:chOff x="0" y="0"/>
            <a:chExt cx="11203743" cy="4524929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1203743" cy="195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599">
                  <a:solidFill>
                    <a:srgbClr val="FFFFFF"/>
                  </a:solidFill>
                  <a:latin typeface="Forum"/>
                </a:rPr>
                <a:t>БУЛЛИНГ -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11916"/>
              <a:ext cx="11203743" cy="3029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TT Drugs"/>
                </a:rPr>
                <a:t> агрессивное поведение, при котором один индивид или группа лиц неоднократно нападают, преследуют одного из членов коллектива, неспособного противостоять им.</a:t>
              </a:r>
            </a:p>
            <a:p>
              <a:pPr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215438" y="3643302"/>
            <a:ext cx="8344195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  <a:spcBef>
                <a:spcPct val="0"/>
              </a:spcBef>
            </a:pPr>
            <a:r>
              <a:rPr lang="en-US" sz="269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В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ситуации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травли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есть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зачинщики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жертвы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и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преследователи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—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основная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масса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детей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которая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под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руководством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зачинщиков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осуществляет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травлю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. </a:t>
            </a:r>
          </a:p>
          <a:p>
            <a:pPr algn="ctr">
              <a:lnSpc>
                <a:spcPts val="3498"/>
              </a:lnSpc>
              <a:spcBef>
                <a:spcPct val="0"/>
              </a:spcBef>
            </a:pPr>
            <a:endParaRPr sz="2800"/>
          </a:p>
          <a:p>
            <a:pPr algn="ctr">
              <a:lnSpc>
                <a:spcPts val="3498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TT Drugs"/>
              </a:rPr>
              <a:t>Иногда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в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классе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присутствуют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и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нейтральные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наблюдатели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которые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не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отличаются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от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преследователей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не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препятствуя</a:t>
            </a:r>
            <a:r>
              <a:rPr lang="en-US" sz="3600" dirty="0">
                <a:solidFill>
                  <a:srgbClr val="FFFFFF"/>
                </a:solidFill>
                <a:latin typeface="TT Drug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T Drugs"/>
              </a:rPr>
              <a:t>травли</a:t>
            </a:r>
            <a:endParaRPr lang="en-US" sz="3600" dirty="0">
              <a:solidFill>
                <a:srgbClr val="FFFFFF"/>
              </a:solidFill>
              <a:latin typeface="TT Drug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6287" y="5270924"/>
            <a:ext cx="2619486" cy="42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547">
                <a:solidFill>
                  <a:srgbClr val="FFFFFF"/>
                </a:solidFill>
                <a:latin typeface="TT Drugs"/>
              </a:rPr>
              <a:t>ВЕРБАЛЬНЫЙ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36741" y="5200158"/>
            <a:ext cx="2443468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>
                <a:solidFill>
                  <a:srgbClr val="FFFFFF"/>
                </a:solidFill>
                <a:latin typeface="TT Drugs"/>
              </a:rPr>
              <a:t>ИЗОЛЯЦИЯ ОТ КОЛЛЕКТИВА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63078" y="5728713"/>
            <a:ext cx="3257377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300">
                <a:solidFill>
                  <a:srgbClr val="FFFFFF"/>
                </a:solidFill>
                <a:latin typeface="TT Drugs"/>
              </a:rPr>
              <a:t>избиение, нанесение удара, подзатыльники, порча и отнимание вещей, воровство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50898" y="728662"/>
            <a:ext cx="626972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Forum"/>
              </a:rPr>
              <a:t>ВИДЫ БУЛЛИНГА</a:t>
            </a:r>
          </a:p>
        </p:txBody>
      </p:sp>
      <p:sp>
        <p:nvSpPr>
          <p:cNvPr id="6" name="AutoShape 6"/>
          <p:cNvSpPr/>
          <p:nvPr/>
        </p:nvSpPr>
        <p:spPr>
          <a:xfrm rot="5400000">
            <a:off x="-844144" y="6739115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3098042" y="6739115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400000">
            <a:off x="6779871" y="6739115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10748941" y="6717853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400000">
            <a:off x="15300631" y="6717853"/>
            <a:ext cx="298776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99667" y="5081861"/>
            <a:ext cx="884919" cy="3362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0660" y="5143500"/>
            <a:ext cx="884919" cy="3797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99795" y="5249996"/>
            <a:ext cx="771188" cy="4977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5228733"/>
            <a:ext cx="807587" cy="4977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0994" y="2488382"/>
            <a:ext cx="626972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Forum"/>
              </a:rPr>
              <a:t>ПСИХОЛОГИЧЕСКОЕ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18280" y="2980046"/>
            <a:ext cx="626972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Forum"/>
              </a:rPr>
              <a:t>ФИЗИЧЕСКОЕ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475" y="3943041"/>
            <a:ext cx="626972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Forum"/>
              </a:rPr>
              <a:t>КИБЕРБУЛЛИНГ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6139" y="6116860"/>
            <a:ext cx="3500109" cy="356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TT Drugs"/>
              </a:rPr>
              <a:t>клички, замечания и необъективные оценки, высмеивание, унижение в присутствии других , угрозы физической расправы, шантаж,  вымогательство, доносительство, клевета на жертву, придирки,  оскорбления, обзывательства.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99795" y="6479787"/>
            <a:ext cx="3569196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TT Drugs"/>
              </a:rPr>
              <a:t>бойкот, отторжение, 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TT Drugs"/>
              </a:rPr>
              <a:t>изоляция, 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TT Drugs"/>
              </a:rPr>
              <a:t>отказ от общения с жертвой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38292" y="5855840"/>
            <a:ext cx="300766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1899">
                <a:solidFill>
                  <a:srgbClr val="FFFFFF"/>
                </a:solidFill>
                <a:latin typeface="Forum"/>
              </a:rPr>
              <a:t>ТРОЛЛИНГ, </a:t>
            </a:r>
          </a:p>
          <a:p>
            <a:pPr algn="ctr">
              <a:lnSpc>
                <a:spcPts val="2279"/>
              </a:lnSpc>
            </a:pPr>
            <a:r>
              <a:rPr lang="en-US" sz="1899">
                <a:solidFill>
                  <a:srgbClr val="FFFFFF"/>
                </a:solidFill>
                <a:latin typeface="Forum"/>
              </a:rPr>
              <a:t>ОСКОРБЛЕНИЯ, </a:t>
            </a:r>
          </a:p>
          <a:p>
            <a:pPr algn="ctr">
              <a:lnSpc>
                <a:spcPts val="227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Forum"/>
              </a:rPr>
              <a:t>ШАНТАЖ ФОТО ИЛИ ВИДЕО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" b="1705"/>
          <a:stretch>
            <a:fillRect/>
          </a:stretch>
        </p:blipFill>
        <p:spPr>
          <a:xfrm rot="-1739433">
            <a:off x="11257563" y="-3827532"/>
            <a:ext cx="7998834" cy="10405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460999">
            <a:off x="-222040" y="-5095622"/>
            <a:ext cx="5758981" cy="11575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86343" y="3203409"/>
            <a:ext cx="8622591" cy="654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2400">
                <a:solidFill>
                  <a:srgbClr val="0F2A37"/>
                </a:solidFill>
                <a:latin typeface="TT Drugs Bold"/>
              </a:rPr>
              <a:t>Вопреки распространенному мнению, издевательства не всегда являются результатом потребности во власти и контроле. Есть много других факторов, которые могут спровоцировать буллера:</a:t>
            </a:r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r>
              <a:rPr lang="en-US" sz="2400">
                <a:solidFill>
                  <a:srgbClr val="0F2A37"/>
                </a:solidFill>
                <a:latin typeface="TT Drugs Bold"/>
              </a:rPr>
              <a:t>Жизнь в жестокой среде (семья с зависимыми членами)</a:t>
            </a:r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r>
              <a:rPr lang="en-US" sz="2400">
                <a:solidFill>
                  <a:srgbClr val="0F2A37"/>
                </a:solidFill>
                <a:latin typeface="TT Drugs Bold"/>
              </a:rPr>
              <a:t>Испытываете трудности в понимании и сопереживании другим (отсутствие эмпатии)</a:t>
            </a:r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r>
              <a:rPr lang="en-US" sz="2400">
                <a:solidFill>
                  <a:srgbClr val="0F2A37"/>
                </a:solidFill>
                <a:latin typeface="TT Drugs Bold"/>
              </a:rPr>
              <a:t>В прошлом над буллером также издевались</a:t>
            </a:r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2711"/>
              </a:lnSpc>
            </a:pPr>
            <a:r>
              <a:rPr lang="en-US" sz="2400">
                <a:solidFill>
                  <a:srgbClr val="0F2A37"/>
                </a:solidFill>
                <a:latin typeface="TT Drugs Bold"/>
              </a:rPr>
              <a:t> Постоянная потребность добиваться одобрения други</a:t>
            </a:r>
            <a:r>
              <a:rPr lang="en-US" sz="2400">
                <a:solidFill>
                  <a:srgbClr val="0F2A37"/>
                </a:solidFill>
                <a:latin typeface="TT Drugs"/>
              </a:rPr>
              <a:t>х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8618275" y="4799567"/>
            <a:ext cx="8358727" cy="0"/>
          </a:xfrm>
          <a:prstGeom prst="line">
            <a:avLst/>
          </a:prstGeom>
          <a:ln w="114300" cap="rnd">
            <a:solidFill>
              <a:srgbClr val="3D769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8276" y="3991204"/>
            <a:ext cx="7139244" cy="52670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35329" y="4841875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>
                <a:solidFill>
                  <a:srgbClr val="3D7692"/>
                </a:solidFill>
                <a:latin typeface="TT Drug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5329" y="6300431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>
                <a:solidFill>
                  <a:srgbClr val="3D7692"/>
                </a:solidFill>
                <a:latin typeface="TT Drug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35329" y="7562750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>
                <a:solidFill>
                  <a:srgbClr val="3D7692"/>
                </a:solidFill>
                <a:latin typeface="TT Drug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35329" y="8693150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>
                <a:solidFill>
                  <a:srgbClr val="3D7692"/>
                </a:solidFill>
                <a:latin typeface="TT Drugs Bold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" b="1705"/>
          <a:stretch>
            <a:fillRect/>
          </a:stretch>
        </p:blipFill>
        <p:spPr>
          <a:xfrm rot="-1739433">
            <a:off x="11257563" y="-3827532"/>
            <a:ext cx="7998834" cy="10405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460999">
            <a:off x="-222040" y="-5095622"/>
            <a:ext cx="5758981" cy="11575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5952" y="4143369"/>
            <a:ext cx="14430476" cy="6714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smtClean="0"/>
              <a:t>Помогите ребенку осваивать конструктивные способы преодоления препятствий, разрешения проблем; покажите, что есть более эффективные и безопасные для всех способы, чем физическое нападение; объясните, что агрессия дает только временный успех. </a:t>
            </a:r>
            <a:endParaRPr lang="en-US" sz="2800" dirty="0" smtClean="0">
              <a:latin typeface="Agency FB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800" dirty="0" smtClean="0"/>
          </a:p>
          <a:p>
            <a:pPr algn="just"/>
            <a:r>
              <a:rPr lang="ru-RU" sz="2800" dirty="0" smtClean="0"/>
              <a:t>Не показывайте пример ребенку собственными агрессивными реакциями на какие-то события. </a:t>
            </a:r>
            <a:endParaRPr lang="en-US" sz="2800" dirty="0" smtClean="0">
              <a:latin typeface="Agency FB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800" dirty="0" smtClean="0"/>
          </a:p>
          <a:p>
            <a:pPr algn="just"/>
            <a:r>
              <a:rPr lang="ru-RU" sz="2800" dirty="0" smtClean="0"/>
              <a:t>Помогите ему лучше узнать себя и других людей. Не исключено, что ребенок ведет себя агрессивно, потому что не видит другого способа самоутвердиться или воспринимает мир как враждебный. 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Агрессивный ребенок нуждается ВО ВНИМАНИИ  И ПОНИМАНИИ  его проблем со стороны взрослого</a:t>
            </a:r>
          </a:p>
          <a:p>
            <a:pPr algn="just">
              <a:buFont typeface="Wingdings" pitchFamily="2" charset="2"/>
              <a:buChar char="Ø"/>
            </a:pPr>
            <a:endParaRPr lang="ru-RU" sz="2400" dirty="0" smtClean="0"/>
          </a:p>
          <a:p>
            <a:pPr algn="ctr">
              <a:lnSpc>
                <a:spcPts val="2711"/>
              </a:lnSpc>
            </a:pPr>
            <a:endParaRPr/>
          </a:p>
          <a:p>
            <a:pPr algn="ctr">
              <a:lnSpc>
                <a:spcPts val="312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4786282" y="3357550"/>
            <a:ext cx="8358727" cy="0"/>
          </a:xfrm>
          <a:prstGeom prst="line">
            <a:avLst/>
          </a:prstGeom>
          <a:ln w="114300" cap="rnd">
            <a:solidFill>
              <a:srgbClr val="3D76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214382" y="4357682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 dirty="0">
                <a:solidFill>
                  <a:srgbClr val="3D7692"/>
                </a:solidFill>
                <a:latin typeface="TT Drug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1506" y="6000756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 dirty="0">
                <a:solidFill>
                  <a:srgbClr val="3D7692"/>
                </a:solidFill>
                <a:latin typeface="TT Drug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1506" y="7507308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 dirty="0">
                <a:solidFill>
                  <a:srgbClr val="3D7692"/>
                </a:solidFill>
                <a:latin typeface="TT Drug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1506" y="8929714"/>
            <a:ext cx="511225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9"/>
              </a:lnSpc>
            </a:pPr>
            <a:r>
              <a:rPr lang="en-US" sz="3499" dirty="0">
                <a:solidFill>
                  <a:srgbClr val="3D7692"/>
                </a:solidFill>
                <a:latin typeface="TT Drugs Bold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596" y="2643170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/>
              <a:t>ЕСЛИ ВАШ РЕБЕНОК СТАЛ БУЛЛЕРОМ (АГРЕССОРОМ)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78827">
            <a:off x="11616985" y="-869308"/>
            <a:ext cx="5515885" cy="49574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2195199" y="4791795"/>
            <a:ext cx="7776569" cy="679477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63674" y="1014077"/>
            <a:ext cx="5741701" cy="8244223"/>
            <a:chOff x="0" y="0"/>
            <a:chExt cx="4137660" cy="5941060"/>
          </a:xfrm>
        </p:grpSpPr>
        <p:sp>
          <p:nvSpPr>
            <p:cNvPr id="5" name="Freeform 5"/>
            <p:cNvSpPr/>
            <p:nvPr/>
          </p:nvSpPr>
          <p:spPr>
            <a:xfrm>
              <a:off x="-35052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4"/>
              <a:stretch>
                <a:fillRect l="-1153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15406" y="1213883"/>
            <a:ext cx="9643496" cy="7859235"/>
            <a:chOff x="0" y="0"/>
            <a:chExt cx="12857994" cy="10478980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12857994" cy="9390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ПОРТРЕТ ЖЕРТВЫ</a:t>
              </a:r>
            </a:p>
            <a:p>
              <a:pPr>
                <a:lnSpc>
                  <a:spcPts val="2990"/>
                </a:lnSpc>
              </a:pPr>
              <a:endParaRPr/>
            </a:p>
            <a:p>
              <a:pPr>
                <a:lnSpc>
                  <a:spcPts val="2990"/>
                </a:lnSpc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ЖЕРТВОЙ БУЛЛИНГА МОЖЕТ СТАТЬ ЛЮБОЙ УЧЕНИК.</a:t>
              </a:r>
            </a:p>
            <a:p>
              <a:pPr>
                <a:lnSpc>
                  <a:spcPts val="2990"/>
                </a:lnSpc>
              </a:pPr>
              <a:endParaRPr/>
            </a:p>
            <a:p>
              <a:pPr>
                <a:lnSpc>
                  <a:spcPts val="2990"/>
                </a:lnSpc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ОСОБЕННОСТИ ЖЕРТВ:</a:t>
              </a:r>
            </a:p>
            <a:p>
              <a:pPr>
                <a:lnSpc>
                  <a:spcPts val="2990"/>
                </a:lnSpc>
              </a:pPr>
              <a:endParaRPr/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ДЕТИ, ОТЛИЧАЮЩИЕСЯ ОТ ДРУГИХ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С НЕПРИЯТНЫМИ ПРИВЫЧКАМИ (НЕОПРЯТНЫЕ, ПЛАКСИВЫЕ, НАВЯЗЧИВЫЕ, ЗАИСКИВАЮЩИЕ, ЖАДНЫЕ)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ДЕТИ, КОТОРЫЕ ЛУЧШЕ ОБЩАЮТСЯ СО ВЗРОСЛЫМИ, ЧЕМ СО СВЕРСТНИКАМИ; 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ФИЗИЧЕСКИ СЛАБЫЕ, 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НЕУСПЕШНЫЕ В ОБУЧЕНИИ, 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ТЕ, КОГО НЕ ЛЮБИТ УЧИТЕЛЬ; </a:t>
              </a:r>
            </a:p>
            <a:p>
              <a:pPr marL="496585" lvl="1" indent="-248293">
                <a:lnSpc>
                  <a:spcPts val="2990"/>
                </a:lnSpc>
                <a:buFont typeface="Arial"/>
                <a:buChar char="•"/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НОВЕНЬКИЕ; </a:t>
              </a:r>
            </a:p>
            <a:p>
              <a:pPr>
                <a:lnSpc>
                  <a:spcPts val="2990"/>
                </a:lnSpc>
              </a:pPr>
              <a:endParaRPr/>
            </a:p>
            <a:p>
              <a:pPr>
                <a:lnSpc>
                  <a:spcPts val="2990"/>
                </a:lnSpc>
              </a:pPr>
              <a:r>
                <a:rPr lang="en-US" sz="2300">
                  <a:solidFill>
                    <a:srgbClr val="FFFFFF"/>
                  </a:solidFill>
                  <a:latin typeface="TT Drugs"/>
                </a:rPr>
                <a:t>ЖЕРТВАМИ ЧАСТО СТАНОВЯТСЯ ДЕТИ, КОТОРЫЕ НЕ МОГУТ СПРЯТАТЬ СВОЕЙ НЕЗАЩИЩЕННОСТИ И ПРОВОЦИРУЮ СВОИМ ПОВЕДЕНИЕМ НАПАДКИ БУЛЛЕРА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888218"/>
              <a:ext cx="12857994" cy="59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716505">
            <a:off x="-2238628" y="-2235792"/>
            <a:ext cx="730377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64982">
            <a:off x="-2134952" y="4141016"/>
            <a:ext cx="8597036" cy="102345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072" r="12867"/>
          <a:stretch>
            <a:fillRect/>
          </a:stretch>
        </p:blipFill>
        <p:spPr>
          <a:xfrm>
            <a:off x="236187" y="2735707"/>
            <a:ext cx="6962798" cy="43014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00760" y="483833"/>
            <a:ext cx="10277524" cy="9319333"/>
            <a:chOff x="0" y="0"/>
            <a:chExt cx="13703365" cy="1242577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3703365" cy="279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20"/>
                </a:lnSpc>
              </a:pPr>
              <a:r>
                <a:rPr lang="en-US" sz="4600">
                  <a:solidFill>
                    <a:srgbClr val="0F2A37"/>
                  </a:solidFill>
                  <a:latin typeface="TT Drugs Bold"/>
                </a:rPr>
                <a:t>КАК ОПРЕДЕЛИТЬ НЕ ЯВЛЯЕТСЯ ЛИ ВАШ РЕБЕНОК ЖЕРТВОЙ БУЛЛИНГА?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095723"/>
              <a:ext cx="13703365" cy="9330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 Ответьте на эти вопросы: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Пытается ли ваш ребенок найти способы отказаться от посещения школы?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Его одежда растрепана/неопрятна, когда он возвращается домой?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Может быть, какие-то личные вещи пропали?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Ребенок кажется более замкнутым  и отстраненным?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Ребенок более встревожен, напряжен или подавлен, чем обычно?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Замечается ли потеря интереса к любимым занятиям?</a:t>
              </a:r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·     Ребенок увиливает от ответов взрослого о своих делах?</a:t>
              </a:r>
            </a:p>
            <a:p>
              <a:pPr>
                <a:lnSpc>
                  <a:spcPts val="3510"/>
                </a:lnSpc>
              </a:pPr>
              <a:endParaRPr/>
            </a:p>
            <a:p>
              <a:pPr>
                <a:lnSpc>
                  <a:spcPts val="3510"/>
                </a:lnSpc>
              </a:pPr>
              <a:r>
                <a:rPr lang="en-US" sz="2700">
                  <a:solidFill>
                    <a:srgbClr val="0F2A37"/>
                  </a:solidFill>
                  <a:latin typeface="TT Drugs Bold"/>
                </a:rPr>
                <a:t>Если вы ответили «да» на более чем 2 пункта - это повод задуматься.</a:t>
              </a:r>
            </a:p>
            <a:p>
              <a:pPr>
                <a:lnSpc>
                  <a:spcPts val="351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6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571200">
            <a:off x="8431592" y="-997842"/>
            <a:ext cx="14343539" cy="1307055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20065" y="2069317"/>
            <a:ext cx="7467933" cy="6936232"/>
            <a:chOff x="0" y="0"/>
            <a:chExt cx="4983480" cy="416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3"/>
              <a:stretch>
                <a:fillRect t="-40842" b="-4084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37657" y="820037"/>
            <a:ext cx="9601992" cy="8849044"/>
            <a:chOff x="0" y="0"/>
            <a:chExt cx="12802656" cy="11798725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802656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87"/>
                </a:lnSpc>
              </a:pPr>
              <a:r>
                <a:rPr lang="en-US" sz="3989">
                  <a:solidFill>
                    <a:srgbClr val="FFFFFF"/>
                  </a:solidFill>
                  <a:latin typeface="TT Drugs Bold"/>
                </a:rPr>
                <a:t>РЕКОМЕНДАЦИИ РОДИТЕЛЯМ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14631"/>
              <a:ext cx="12802656" cy="10584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9"/>
                </a:lnSpc>
              </a:pPr>
              <a:endParaRPr/>
            </a:p>
            <a:p>
              <a:pPr>
                <a:lnSpc>
                  <a:spcPts val="4069"/>
                </a:lnSpc>
              </a:pPr>
              <a:endParaRPr/>
            </a:p>
            <a:p>
              <a:pPr algn="ctr">
                <a:lnSpc>
                  <a:spcPts val="4329"/>
                </a:lnSpc>
              </a:pPr>
              <a:r>
                <a:rPr lang="en-US" sz="5400" dirty="0" err="1">
                  <a:solidFill>
                    <a:srgbClr val="C7BEB5"/>
                  </a:solidFill>
                  <a:latin typeface="TT Drugs Bold"/>
                </a:rPr>
                <a:t>Поговорите</a:t>
              </a:r>
              <a:r>
                <a:rPr lang="en-US" sz="5400" dirty="0">
                  <a:solidFill>
                    <a:srgbClr val="C7BEB5"/>
                  </a:solidFill>
                  <a:latin typeface="TT Drugs Bold"/>
                </a:rPr>
                <a:t> </a:t>
              </a:r>
              <a:r>
                <a:rPr lang="en-US" sz="5400" dirty="0" err="1">
                  <a:solidFill>
                    <a:srgbClr val="C7BEB5"/>
                  </a:solidFill>
                  <a:latin typeface="TT Drugs Bold"/>
                </a:rPr>
                <a:t>со</a:t>
              </a:r>
              <a:r>
                <a:rPr lang="en-US" sz="5400" dirty="0">
                  <a:solidFill>
                    <a:srgbClr val="C7BEB5"/>
                  </a:solidFill>
                  <a:latin typeface="TT Drugs Bold"/>
                </a:rPr>
                <a:t> </a:t>
              </a:r>
              <a:r>
                <a:rPr lang="en-US" sz="5400" dirty="0" err="1">
                  <a:solidFill>
                    <a:srgbClr val="C7BEB5"/>
                  </a:solidFill>
                  <a:latin typeface="TT Drugs Bold"/>
                </a:rPr>
                <a:t>своим</a:t>
              </a:r>
              <a:r>
                <a:rPr lang="en-US" sz="5400" dirty="0">
                  <a:solidFill>
                    <a:srgbClr val="C7BEB5"/>
                  </a:solidFill>
                  <a:latin typeface="TT Drugs Bold"/>
                </a:rPr>
                <a:t> </a:t>
              </a:r>
              <a:r>
                <a:rPr lang="en-US" sz="5400" dirty="0" err="1">
                  <a:solidFill>
                    <a:srgbClr val="C7BEB5"/>
                  </a:solidFill>
                  <a:latin typeface="TT Drugs Bold"/>
                </a:rPr>
                <a:t>ребенком</a:t>
              </a:r>
              <a:r>
                <a:rPr lang="en-US" sz="5400" dirty="0">
                  <a:solidFill>
                    <a:srgbClr val="C7BEB5"/>
                  </a:solidFill>
                  <a:latin typeface="TT Drugs Bold"/>
                </a:rPr>
                <a:t>.</a:t>
              </a:r>
            </a:p>
            <a:p>
              <a:pPr>
                <a:lnSpc>
                  <a:spcPts val="4069"/>
                </a:lnSpc>
              </a:pPr>
              <a:endParaRPr/>
            </a:p>
            <a:p>
              <a:pPr>
                <a:lnSpc>
                  <a:spcPts val="4069"/>
                </a:lnSpc>
              </a:pP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Если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вы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подозреваете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,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что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над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вашим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ребенком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издеваются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,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поговорите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с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ним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об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этом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.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Беседа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один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на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один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в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безопасной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обстановке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может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помочь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ребенку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раскрыться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. </a:t>
              </a:r>
            </a:p>
            <a:p>
              <a:pPr>
                <a:lnSpc>
                  <a:spcPts val="4069"/>
                </a:lnSpc>
              </a:pPr>
              <a:endParaRPr/>
            </a:p>
            <a:p>
              <a:pPr>
                <a:lnSpc>
                  <a:spcPts val="4069"/>
                </a:lnSpc>
              </a:pP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Чем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больше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эмоций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вы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проявите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в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ответ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на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то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,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что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он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вам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говорит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,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тем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меньше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вероятность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,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что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ребенок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откроется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вам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 в </a:t>
              </a:r>
              <a:r>
                <a:rPr lang="en-US" sz="3130" dirty="0" err="1">
                  <a:solidFill>
                    <a:srgbClr val="FFFFFF"/>
                  </a:solidFill>
                  <a:latin typeface="TT Drugs Bold"/>
                </a:rPr>
                <a:t>будущем</a:t>
              </a:r>
              <a:r>
                <a:rPr lang="en-US" sz="3130" dirty="0">
                  <a:solidFill>
                    <a:srgbClr val="FFFFFF"/>
                  </a:solidFill>
                  <a:latin typeface="TT Drugs Bold"/>
                </a:rPr>
                <a:t>.</a:t>
              </a:r>
            </a:p>
            <a:p>
              <a:pPr>
                <a:lnSpc>
                  <a:spcPts val="406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" b="1705"/>
          <a:stretch>
            <a:fillRect/>
          </a:stretch>
        </p:blipFill>
        <p:spPr>
          <a:xfrm rot="-1739433">
            <a:off x="11257563" y="-3827532"/>
            <a:ext cx="7998834" cy="10405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460999">
            <a:off x="-222040" y="-5095622"/>
            <a:ext cx="5758981" cy="11575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01134" y="1224648"/>
            <a:ext cx="7358328" cy="45897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43342" y="6035578"/>
            <a:ext cx="778013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0F2A37"/>
                </a:solidFill>
                <a:latin typeface="Forum"/>
              </a:rPr>
              <a:t>ПОГОВОРИТЕ С КЛАССНЫМ РУКОВОДИТЕЛЕМ.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59624" y="6119281"/>
            <a:ext cx="9199676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0F2A37"/>
                </a:solidFill>
                <a:latin typeface="TT Drugs Bold"/>
              </a:rPr>
              <a:t> </a:t>
            </a:r>
          </a:p>
          <a:p>
            <a:pPr>
              <a:lnSpc>
                <a:spcPts val="3640"/>
              </a:lnSpc>
            </a:pPr>
            <a:r>
              <a:rPr lang="en-US" sz="2800">
                <a:solidFill>
                  <a:srgbClr val="0F2A37"/>
                </a:solidFill>
                <a:latin typeface="Arimo Bold"/>
              </a:rPr>
              <a:t>Независимо от того, сказал ли вам ваш ребенок прямо, что над ним издеваются, или вы чувствуете, что что-то не так, не бойтесь поговорить с учителем.</a:t>
            </a:r>
          </a:p>
          <a:p>
            <a:pPr>
              <a:lnSpc>
                <a:spcPts val="3640"/>
              </a:lnSpc>
            </a:pPr>
            <a:r>
              <a:rPr lang="en-US" sz="2800">
                <a:solidFill>
                  <a:srgbClr val="0F2A37"/>
                </a:solidFill>
                <a:latin typeface="Arimo Bold"/>
              </a:rPr>
              <a:t> Спросите, не заметил ли классный руководитель  что-нибудь тревожное в поведении вашего ребенка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747</Words>
  <Application>Microsoft Office PowerPoint</Application>
  <PresentationFormat>Произвольный</PresentationFormat>
  <Paragraphs>106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Forum</vt:lpstr>
      <vt:lpstr>TT Drugs</vt:lpstr>
      <vt:lpstr>Wingdings</vt:lpstr>
      <vt:lpstr>Agency FB</vt:lpstr>
      <vt:lpstr>Calibri</vt:lpstr>
      <vt:lpstr>Arial</vt:lpstr>
      <vt:lpstr>Forum Bold</vt:lpstr>
      <vt:lpstr>TT Drugs Bold</vt:lpstr>
      <vt:lpstr>Arimo</vt:lpstr>
      <vt:lpstr>Arimo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Органические Фигуры Мастер-Класс по Лидерству Вебинар Keynote Презентация</dc:title>
  <dc:creator>Кристина</dc:creator>
  <cp:lastModifiedBy>начальная-13</cp:lastModifiedBy>
  <cp:revision>4</cp:revision>
  <dcterms:created xsi:type="dcterms:W3CDTF">2006-08-16T00:00:00Z</dcterms:created>
  <dcterms:modified xsi:type="dcterms:W3CDTF">2022-03-29T05:37:56Z</dcterms:modified>
  <dc:identifier>DAE3ILenw20</dc:identifier>
</cp:coreProperties>
</file>