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8288000" cy="10287000"/>
  <p:notesSz cx="6858000" cy="9144000"/>
  <p:embeddedFontLst>
    <p:embeddedFont>
      <p:font typeface="Forum" panose="020B0604020202020204" charset="0"/>
      <p:regular r:id="rId14"/>
    </p:embeddedFont>
    <p:embeddedFont>
      <p:font typeface="TT Drugs" panose="020B0604020202020204" charset="-52"/>
      <p:regular r:id="rId15"/>
    </p:embeddedFont>
    <p:embeddedFont>
      <p:font typeface="Agency FB" panose="020B0503020202020204" pitchFamily="34" charset="0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TT Drugs Bold" panose="020B0604020202020204" charset="-52"/>
      <p:regular r:id="rId22"/>
    </p:embeddedFont>
    <p:embeddedFont>
      <p:font typeface="Arimo" panose="020B0604020202020204" pitchFamily="34" charset="0"/>
      <p:regular r:id="rId23"/>
      <p:bold r:id="rId24"/>
      <p:italic r:id="rId25"/>
      <p:boldItalic r:id="rId26"/>
    </p:embeddedFont>
    <p:embeddedFont>
      <p:font typeface="Arimo Bold" panose="020B0704020202020204" pitchFamily="34" charset="0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76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8687688">
            <a:off x="10282257" y="5034286"/>
            <a:ext cx="8922358" cy="94043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0013544">
            <a:off x="-1834628" y="-2396987"/>
            <a:ext cx="8825308" cy="82296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4086015" y="3865119"/>
            <a:ext cx="10115971" cy="4623033"/>
            <a:chOff x="0" y="-880070"/>
            <a:chExt cx="13487961" cy="6164043"/>
          </a:xfrm>
        </p:grpSpPr>
        <p:sp>
          <p:nvSpPr>
            <p:cNvPr id="5" name="TextBox 5"/>
            <p:cNvSpPr txBox="1"/>
            <p:nvPr/>
          </p:nvSpPr>
          <p:spPr>
            <a:xfrm>
              <a:off x="0" y="-880070"/>
              <a:ext cx="13487961" cy="3924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365"/>
                </a:lnSpc>
              </a:pPr>
              <a:r>
                <a:rPr lang="en-US" sz="10332">
                  <a:solidFill>
                    <a:srgbClr val="FFFFFF"/>
                  </a:solidFill>
                  <a:latin typeface="Forum"/>
                </a:rPr>
                <a:t>БУЛЛИНГ СРЕДИ ПОДРОСТКОВ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1604"/>
              <a:ext cx="13487961" cy="1472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79"/>
                </a:lnSpc>
                <a:spcBef>
                  <a:spcPct val="0"/>
                </a:spcBef>
              </a:pPr>
              <a:r>
                <a:rPr lang="en-US" sz="3199" dirty="0" err="1">
                  <a:solidFill>
                    <a:srgbClr val="FFFFFF"/>
                  </a:solidFill>
                  <a:latin typeface="TT Drugs"/>
                </a:rPr>
                <a:t>консультация</a:t>
              </a:r>
              <a:r>
                <a:rPr lang="en-US" sz="3199" dirty="0">
                  <a:solidFill>
                    <a:srgbClr val="FFFFFF"/>
                  </a:solidFill>
                  <a:latin typeface="TT Drugs"/>
                </a:rPr>
                <a:t> </a:t>
              </a:r>
              <a:r>
                <a:rPr lang="en-US" sz="3199" dirty="0" err="1" smtClean="0">
                  <a:solidFill>
                    <a:srgbClr val="FFFFFF"/>
                  </a:solidFill>
                  <a:latin typeface="TT Drugs"/>
                </a:rPr>
                <a:t>педагога-психолога</a:t>
              </a:r>
              <a:r>
                <a:rPr lang="ru-RU" sz="3199" dirty="0" smtClean="0">
                  <a:solidFill>
                    <a:srgbClr val="FFFFFF"/>
                  </a:solidFill>
                  <a:latin typeface="TT Drugs"/>
                </a:rPr>
                <a:t> </a:t>
              </a:r>
            </a:p>
            <a:p>
              <a:pPr marL="0" lvl="0" indent="0" algn="ctr">
                <a:lnSpc>
                  <a:spcPts val="4479"/>
                </a:lnSpc>
                <a:spcBef>
                  <a:spcPct val="0"/>
                </a:spcBef>
              </a:pPr>
              <a:r>
                <a:rPr lang="ru-RU" sz="3199" dirty="0" smtClean="0">
                  <a:solidFill>
                    <a:srgbClr val="FFFFFF"/>
                  </a:solidFill>
                  <a:latin typeface="TT Drugs"/>
                </a:rPr>
                <a:t>МБОУ СОШ № 8 г. Моздока </a:t>
              </a:r>
              <a:r>
                <a:rPr lang="ru-RU" sz="3199" dirty="0" err="1" smtClean="0">
                  <a:solidFill>
                    <a:srgbClr val="FFFFFF"/>
                  </a:solidFill>
                  <a:latin typeface="TT Drugs"/>
                </a:rPr>
                <a:t>Гиневской</a:t>
              </a:r>
              <a:r>
                <a:rPr lang="ru-RU" sz="3199" dirty="0" smtClean="0">
                  <a:solidFill>
                    <a:srgbClr val="FFFFFF"/>
                  </a:solidFill>
                  <a:latin typeface="TT Drugs"/>
                </a:rPr>
                <a:t> Е.А.</a:t>
              </a:r>
              <a:endParaRPr lang="en-US" sz="3199" dirty="0">
                <a:solidFill>
                  <a:srgbClr val="FFFFFF"/>
                </a:solidFill>
                <a:latin typeface="TT Drug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540618" y="1028700"/>
            <a:ext cx="3363144" cy="575189"/>
            <a:chOff x="0" y="0"/>
            <a:chExt cx="4484191" cy="766919"/>
          </a:xfrm>
        </p:grpSpPr>
        <p:sp>
          <p:nvSpPr>
            <p:cNvPr id="8" name="TextBox 8"/>
            <p:cNvSpPr txBox="1"/>
            <p:nvPr/>
          </p:nvSpPr>
          <p:spPr>
            <a:xfrm>
              <a:off x="0" y="817217"/>
              <a:ext cx="4484191" cy="484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825202" y="0"/>
              <a:ext cx="625283" cy="6252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76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743691">
            <a:off x="12650583" y="5606367"/>
            <a:ext cx="6964299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901857" y="-2160536"/>
            <a:ext cx="6151626" cy="82296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28700" y="2660120"/>
            <a:ext cx="7838246" cy="4844209"/>
            <a:chOff x="0" y="0"/>
            <a:chExt cx="10450995" cy="6458945"/>
          </a:xfrm>
        </p:grpSpPr>
        <p:sp>
          <p:nvSpPr>
            <p:cNvPr id="5" name="TextBox 5"/>
            <p:cNvSpPr txBox="1"/>
            <p:nvPr/>
          </p:nvSpPr>
          <p:spPr>
            <a:xfrm>
              <a:off x="1138193" y="-57394"/>
              <a:ext cx="8174610" cy="4288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09"/>
                </a:lnSpc>
              </a:pPr>
              <a:r>
                <a:rPr lang="en-US" sz="3930">
                  <a:solidFill>
                    <a:srgbClr val="FFFFFF"/>
                  </a:solidFill>
                  <a:latin typeface="Forum"/>
                </a:rPr>
                <a:t>РАССКАЖИТЕ РЕБЕНКУ СВОЮ ИСТОРИЮ ИЛИ ИСТОРИЮ ЗНАКОМОГО, КТО СТАЛ ЖЕРТВОЙ ИЗДЕВАТЕЛЬСТВ.</a:t>
              </a:r>
              <a:r>
                <a:rPr lang="en-US" sz="3930">
                  <a:solidFill>
                    <a:srgbClr val="FFFFFF"/>
                  </a:solidFill>
                  <a:latin typeface="Arimo"/>
                </a:rPr>
                <a:t> 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161490"/>
              <a:ext cx="10450995" cy="39701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74"/>
                </a:lnSpc>
              </a:pPr>
              <a:endParaRPr/>
            </a:p>
            <a:p>
              <a:pPr algn="ctr">
                <a:lnSpc>
                  <a:spcPts val="3974"/>
                </a:lnSpc>
              </a:pPr>
              <a:endParaRPr/>
            </a:p>
            <a:p>
              <a:pPr algn="ctr">
                <a:lnSpc>
                  <a:spcPts val="3974"/>
                </a:lnSpc>
              </a:pPr>
              <a:r>
                <a:rPr lang="en-US" sz="3057">
                  <a:solidFill>
                    <a:srgbClr val="FFFFFF"/>
                  </a:solidFill>
                  <a:latin typeface="TT Drugs"/>
                </a:rPr>
                <a:t> Ваш откровенный разговор может помочь ребенку больше рассказывать вам о том, что происходит в школе. </a:t>
              </a:r>
            </a:p>
            <a:p>
              <a:pPr algn="ctr">
                <a:lnSpc>
                  <a:spcPts val="3974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011664" y="2660120"/>
            <a:ext cx="6473013" cy="4095926"/>
            <a:chOff x="0" y="0"/>
            <a:chExt cx="8630684" cy="5461234"/>
          </a:xfrm>
        </p:grpSpPr>
        <p:sp>
          <p:nvSpPr>
            <p:cNvPr id="8" name="TextBox 8"/>
            <p:cNvSpPr txBox="1"/>
            <p:nvPr/>
          </p:nvSpPr>
          <p:spPr>
            <a:xfrm>
              <a:off x="545693" y="-66898"/>
              <a:ext cx="7539299" cy="24356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80"/>
                </a:lnSpc>
              </a:pPr>
              <a:r>
                <a:rPr lang="en-US" sz="5600">
                  <a:solidFill>
                    <a:srgbClr val="FFFFFF"/>
                  </a:solidFill>
                  <a:latin typeface="Forum"/>
                </a:rPr>
                <a:t>БЕЗОПАСНОЕ МЕСТО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835570"/>
              <a:ext cx="8630684" cy="48579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</a:pPr>
              <a:endParaRPr/>
            </a:p>
            <a:p>
              <a:pPr algn="ctr">
                <a:lnSpc>
                  <a:spcPts val="3640"/>
                </a:lnSpc>
              </a:pPr>
              <a:endParaRPr/>
            </a:p>
            <a:p>
              <a:pPr algn="ctr">
                <a:lnSpc>
                  <a:spcPts val="3640"/>
                </a:lnSpc>
              </a:pPr>
              <a:r>
                <a:rPr lang="en-US" sz="2800">
                  <a:solidFill>
                    <a:srgbClr val="FFFFFF"/>
                  </a:solidFill>
                  <a:latin typeface="Arimo"/>
                </a:rPr>
                <a:t>Если над вашим ребенком издеваются в школе, крайне важно, чтобы вы обеспечили безопасную среду дома, в которой он может быть самим собой</a:t>
              </a:r>
            </a:p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 rot="5400000">
            <a:off x="6507584" y="5309436"/>
            <a:ext cx="5308156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A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7645" y="2502816"/>
            <a:ext cx="8402807" cy="4851022"/>
            <a:chOff x="0" y="0"/>
            <a:chExt cx="11203743" cy="6468029"/>
          </a:xfrm>
        </p:grpSpPr>
        <p:sp>
          <p:nvSpPr>
            <p:cNvPr id="3" name="TextBox 3"/>
            <p:cNvSpPr txBox="1"/>
            <p:nvPr/>
          </p:nvSpPr>
          <p:spPr>
            <a:xfrm>
              <a:off x="0" y="-19050"/>
              <a:ext cx="11203743" cy="1466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9"/>
                </a:lnSpc>
              </a:pPr>
              <a:r>
                <a:rPr lang="en-US" sz="3599">
                  <a:solidFill>
                    <a:srgbClr val="FFFFFF"/>
                  </a:solidFill>
                  <a:latin typeface="Forum"/>
                </a:rPr>
                <a:t>ОБРАТИТЕСЬ ЗА ПРОФЕССИОНАЛЬНОЙ ПОМОЩЬЮ.</a:t>
              </a:r>
              <a:r>
                <a:rPr lang="en-US" sz="3599">
                  <a:solidFill>
                    <a:srgbClr val="FFFFFF"/>
                  </a:solidFill>
                  <a:latin typeface="Arimo"/>
                </a:rPr>
                <a:t> 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6616"/>
              <a:ext cx="11203743" cy="54675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800">
                  <a:solidFill>
                    <a:srgbClr val="FFFFFF"/>
                  </a:solidFill>
                  <a:latin typeface="TT Drugs"/>
                </a:rPr>
                <a:t> </a:t>
              </a:r>
            </a:p>
            <a:p>
              <a:pPr>
                <a:lnSpc>
                  <a:spcPts val="3640"/>
                </a:lnSpc>
              </a:pPr>
              <a:r>
                <a:rPr lang="en-US" sz="2800">
                  <a:solidFill>
                    <a:srgbClr val="FFFFFF"/>
                  </a:solidFill>
                  <a:latin typeface="TT Drugs"/>
                </a:rPr>
                <a:t>Как бы нам ни хотелось самим решать проблемы наших детей, иногда лучше обратиться за помощью к профессионалу. Ваш ребенок может чувствовать себя более комфортно, рассказывая психологу о проблемах, с которыми он столкнулся.</a:t>
              </a:r>
            </a:p>
            <a:p>
              <a:pPr>
                <a:lnSpc>
                  <a:spcPts val="3640"/>
                </a:lnSpc>
              </a:pPr>
              <a:r>
                <a:rPr lang="en-US" sz="2800">
                  <a:solidFill>
                    <a:srgbClr val="FFFFFF"/>
                  </a:solidFill>
                  <a:latin typeface="TT Drugs"/>
                </a:rPr>
                <a:t>.</a:t>
              </a:r>
            </a:p>
            <a:p>
              <a:pPr>
                <a:lnSpc>
                  <a:spcPts val="364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444020" y="2445666"/>
            <a:ext cx="6815280" cy="4580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69"/>
              </a:lnSpc>
              <a:spcBef>
                <a:spcPct val="0"/>
              </a:spcBef>
            </a:pPr>
            <a:r>
              <a:rPr lang="en-US" sz="4899">
                <a:solidFill>
                  <a:srgbClr val="FFFFFF"/>
                </a:solidFill>
                <a:latin typeface="Forum Bold"/>
              </a:rPr>
              <a:t>АКТИВНЫЕ ДЕЙСТВИЯ</a:t>
            </a:r>
          </a:p>
          <a:p>
            <a:pPr algn="ctr">
              <a:lnSpc>
                <a:spcPts val="454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63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TT Drugs"/>
              </a:rPr>
              <a:t>Если издевательства не прекратились, то поговорите с родителями хулигана, доведите проблему до школьного совета и подумайте о том, чтобы перевести вашего ребенка в новую школу.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76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314521">
            <a:off x="-831151" y="-5705577"/>
            <a:ext cx="7672032" cy="124748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3683252">
            <a:off x="-2873462" y="2714132"/>
            <a:ext cx="7804324" cy="82259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13645" y="-1517720"/>
            <a:ext cx="6491459" cy="589911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6232114" y="5469071"/>
            <a:ext cx="11027186" cy="3600012"/>
            <a:chOff x="0" y="0"/>
            <a:chExt cx="14702915" cy="4800016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14702915" cy="3895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1519"/>
                </a:lnSpc>
              </a:pPr>
              <a:r>
                <a:rPr lang="en-US" sz="9599">
                  <a:solidFill>
                    <a:srgbClr val="FFFFFF"/>
                  </a:solidFill>
                  <a:latin typeface="Forum"/>
                </a:rPr>
                <a:t>СПАСИБО ЗА ВНИМАНИЕ!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059183"/>
              <a:ext cx="14702915" cy="74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54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A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900573" y="5951076"/>
            <a:ext cx="83587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8900573" y="7641679"/>
            <a:ext cx="83587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rcRect/>
          <a:stretch>
            <a:fillRect/>
          </a:stretch>
        </p:blipFill>
        <p:spPr>
          <a:xfrm>
            <a:off x="12144396" y="928658"/>
            <a:ext cx="2487266" cy="222921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17217" y="5256805"/>
            <a:ext cx="6563906" cy="367578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497766" y="1028700"/>
            <a:ext cx="8402807" cy="3393697"/>
            <a:chOff x="0" y="0"/>
            <a:chExt cx="11203743" cy="4524929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11203743" cy="1952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519"/>
                </a:lnSpc>
              </a:pPr>
              <a:r>
                <a:rPr lang="en-US" sz="9599">
                  <a:solidFill>
                    <a:srgbClr val="FFFFFF"/>
                  </a:solidFill>
                  <a:latin typeface="Forum"/>
                </a:rPr>
                <a:t>БУЛЛИНГ -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111916"/>
              <a:ext cx="11203743" cy="30291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800">
                  <a:solidFill>
                    <a:srgbClr val="FFFFFF"/>
                  </a:solidFill>
                  <a:latin typeface="TT Drugs"/>
                </a:rPr>
                <a:t> агрессивное поведение, при котором один индивид или группа лиц неоднократно нападают, преследуют одного из членов коллектива, неспособного противостоять им.</a:t>
              </a:r>
            </a:p>
            <a:p>
              <a:pPr>
                <a:lnSpc>
                  <a:spcPts val="364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215438" y="3643302"/>
            <a:ext cx="8344195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en-US" sz="269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В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ситуации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травли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есть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зачинщики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,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жертвы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и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преследователи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—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основная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масса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детей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,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которая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под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руководством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зачинщиков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осуществляет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травлю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. </a:t>
            </a:r>
          </a:p>
          <a:p>
            <a:pPr algn="ctr">
              <a:lnSpc>
                <a:spcPts val="3498"/>
              </a:lnSpc>
              <a:spcBef>
                <a:spcPct val="0"/>
              </a:spcBef>
            </a:pPr>
            <a:endParaRPr sz="2800"/>
          </a:p>
          <a:p>
            <a:pPr algn="ctr">
              <a:lnSpc>
                <a:spcPts val="3498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FFFFF"/>
                </a:solidFill>
                <a:latin typeface="TT Drugs"/>
              </a:rPr>
              <a:t>Иногда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в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классе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присутствуют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и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нейтральные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наблюдатели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,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которые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не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отличаются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от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преследователей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,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не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препятствуя</a:t>
            </a:r>
            <a:r>
              <a:rPr lang="en-US" sz="3600" dirty="0">
                <a:solidFill>
                  <a:srgbClr val="FFFFFF"/>
                </a:solidFill>
                <a:latin typeface="TT Drugs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T Drugs"/>
              </a:rPr>
              <a:t>травли</a:t>
            </a:r>
            <a:endParaRPr lang="en-US" sz="3600" dirty="0">
              <a:solidFill>
                <a:srgbClr val="FFFFFF"/>
              </a:solidFill>
              <a:latin typeface="TT Drug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A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36287" y="5270924"/>
            <a:ext cx="2619486" cy="42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11"/>
              </a:lnSpc>
            </a:pPr>
            <a:r>
              <a:rPr lang="en-US" sz="2547">
                <a:solidFill>
                  <a:srgbClr val="FFFFFF"/>
                </a:solidFill>
                <a:latin typeface="TT Drugs"/>
              </a:rPr>
              <a:t>ВЕРБАЛЬНЫЙ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636741" y="5200158"/>
            <a:ext cx="2443468" cy="7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TT Drugs"/>
              </a:rPr>
              <a:t>ИЗОЛЯЦИЯ ОТ КОЛЛЕКТИВА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563078" y="5728713"/>
            <a:ext cx="3257377" cy="184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90"/>
              </a:lnSpc>
            </a:pPr>
            <a:r>
              <a:rPr lang="en-US" sz="2300">
                <a:solidFill>
                  <a:srgbClr val="FFFFFF"/>
                </a:solidFill>
                <a:latin typeface="TT Drugs"/>
              </a:rPr>
              <a:t>избиение, нанесение удара, подзатыльники, порча и отнимание вещей, воровство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50898" y="728662"/>
            <a:ext cx="6269720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FFFFFF"/>
                </a:solidFill>
                <a:latin typeface="Forum"/>
              </a:rPr>
              <a:t>ВИДЫ БУЛЛИНГА</a:t>
            </a:r>
          </a:p>
        </p:txBody>
      </p:sp>
      <p:sp>
        <p:nvSpPr>
          <p:cNvPr id="6" name="AutoShape 6"/>
          <p:cNvSpPr/>
          <p:nvPr/>
        </p:nvSpPr>
        <p:spPr>
          <a:xfrm rot="5400000">
            <a:off x="-844144" y="6739115"/>
            <a:ext cx="2987764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rot="5400000">
            <a:off x="3098042" y="6739115"/>
            <a:ext cx="2987764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rot="5400000">
            <a:off x="6779871" y="6739115"/>
            <a:ext cx="2987764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rot="5400000">
            <a:off x="10748941" y="6717853"/>
            <a:ext cx="2987764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rot="5400000">
            <a:off x="15300631" y="6717853"/>
            <a:ext cx="2987764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9799667" y="5081861"/>
            <a:ext cx="884919" cy="3362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960660" y="5143500"/>
            <a:ext cx="884919" cy="3797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699795" y="5249996"/>
            <a:ext cx="771188" cy="49776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28700" y="5228733"/>
            <a:ext cx="807587" cy="49776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350994" y="2488382"/>
            <a:ext cx="6269720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FFFFFF"/>
                </a:solidFill>
                <a:latin typeface="Forum"/>
              </a:rPr>
              <a:t>ПСИХОЛОГИЧЕСКОЕ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018280" y="2980046"/>
            <a:ext cx="6269720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FFFFFF"/>
                </a:solidFill>
                <a:latin typeface="Forum"/>
              </a:rPr>
              <a:t>ФИЗИЧЕСКОЕ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8475" y="3943041"/>
            <a:ext cx="6269720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>
                <a:solidFill>
                  <a:srgbClr val="FFFFFF"/>
                </a:solidFill>
                <a:latin typeface="Forum"/>
              </a:rPr>
              <a:t>КИБЕРБУЛЛИНГ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6139" y="6116860"/>
            <a:ext cx="3500109" cy="356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Drugs"/>
              </a:rPr>
              <a:t>клички, замечания и необъективные оценки, высмеивание, унижение в присутствии других , угрозы физической расправы, шантаж,  вымогательство, доносительство, клевета на жертву, придирки,  оскорбления, обзывательства.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699795" y="6479787"/>
            <a:ext cx="3569196" cy="96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TT Drugs"/>
              </a:rPr>
              <a:t>бойкот, отторжение, </a:t>
            </a:r>
          </a:p>
          <a:p>
            <a:pPr algn="ctr">
              <a:lnSpc>
                <a:spcPts val="25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TT Drugs"/>
              </a:rPr>
              <a:t>изоляция, </a:t>
            </a:r>
          </a:p>
          <a:p>
            <a:pPr algn="ctr">
              <a:lnSpc>
                <a:spcPts val="25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TT Drugs"/>
              </a:rPr>
              <a:t>отказ от общения с жертвой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738292" y="5855840"/>
            <a:ext cx="3007668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1899">
                <a:solidFill>
                  <a:srgbClr val="FFFFFF"/>
                </a:solidFill>
                <a:latin typeface="Forum"/>
              </a:rPr>
              <a:t>ТРОЛЛИНГ, </a:t>
            </a:r>
          </a:p>
          <a:p>
            <a:pPr algn="ctr">
              <a:lnSpc>
                <a:spcPts val="2279"/>
              </a:lnSpc>
            </a:pPr>
            <a:r>
              <a:rPr lang="en-US" sz="1899">
                <a:solidFill>
                  <a:srgbClr val="FFFFFF"/>
                </a:solidFill>
                <a:latin typeface="Forum"/>
              </a:rPr>
              <a:t>ОСКОРБЛЕНИЯ, </a:t>
            </a:r>
          </a:p>
          <a:p>
            <a:pPr algn="ctr">
              <a:lnSpc>
                <a:spcPts val="2279"/>
              </a:lnSpc>
              <a:spcBef>
                <a:spcPct val="0"/>
              </a:spcBef>
            </a:pPr>
            <a:r>
              <a:rPr lang="en-US" sz="1899">
                <a:solidFill>
                  <a:srgbClr val="FFFFFF"/>
                </a:solidFill>
                <a:latin typeface="Forum"/>
              </a:rPr>
              <a:t>ШАНТАЖ ФОТО ИЛИ ВИДЕО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" b="1705"/>
          <a:stretch>
            <a:fillRect/>
          </a:stretch>
        </p:blipFill>
        <p:spPr>
          <a:xfrm rot="-1739433">
            <a:off x="11257563" y="-3827532"/>
            <a:ext cx="7998834" cy="104054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6460999">
            <a:off x="-222040" y="-5095622"/>
            <a:ext cx="5758981" cy="115758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486343" y="3203409"/>
            <a:ext cx="8622591" cy="6548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11"/>
              </a:lnSpc>
            </a:pPr>
            <a:r>
              <a:rPr lang="en-US" sz="2400">
                <a:solidFill>
                  <a:srgbClr val="0F2A37"/>
                </a:solidFill>
                <a:latin typeface="TT Drugs Bold"/>
              </a:rPr>
              <a:t>Вопреки распространенному мнению, издевательства не всегда являются результатом потребности во власти и контроле. Есть много других факторов, которые могут спровоцировать буллера:</a:t>
            </a:r>
          </a:p>
          <a:p>
            <a:pPr algn="ctr">
              <a:lnSpc>
                <a:spcPts val="2711"/>
              </a:lnSpc>
            </a:pPr>
            <a:endParaRPr/>
          </a:p>
          <a:p>
            <a:pPr algn="ctr">
              <a:lnSpc>
                <a:spcPts val="2711"/>
              </a:lnSpc>
            </a:pPr>
            <a:r>
              <a:rPr lang="en-US" sz="2400">
                <a:solidFill>
                  <a:srgbClr val="0F2A37"/>
                </a:solidFill>
                <a:latin typeface="TT Drugs Bold"/>
              </a:rPr>
              <a:t>Жизнь в жестокой среде (семья с зависимыми членами)</a:t>
            </a:r>
          </a:p>
          <a:p>
            <a:pPr algn="ctr">
              <a:lnSpc>
                <a:spcPts val="2711"/>
              </a:lnSpc>
            </a:pPr>
            <a:endParaRPr/>
          </a:p>
          <a:p>
            <a:pPr algn="ctr">
              <a:lnSpc>
                <a:spcPts val="2711"/>
              </a:lnSpc>
            </a:pPr>
            <a:endParaRPr/>
          </a:p>
          <a:p>
            <a:pPr algn="ctr">
              <a:lnSpc>
                <a:spcPts val="2711"/>
              </a:lnSpc>
            </a:pPr>
            <a:r>
              <a:rPr lang="en-US" sz="2400">
                <a:solidFill>
                  <a:srgbClr val="0F2A37"/>
                </a:solidFill>
                <a:latin typeface="TT Drugs Bold"/>
              </a:rPr>
              <a:t>Испытываете трудности в понимании и сопереживании другим (отсутствие эмпатии)</a:t>
            </a:r>
          </a:p>
          <a:p>
            <a:pPr algn="ctr">
              <a:lnSpc>
                <a:spcPts val="2711"/>
              </a:lnSpc>
            </a:pPr>
            <a:endParaRPr/>
          </a:p>
          <a:p>
            <a:pPr algn="ctr">
              <a:lnSpc>
                <a:spcPts val="2711"/>
              </a:lnSpc>
            </a:pPr>
            <a:endParaRPr/>
          </a:p>
          <a:p>
            <a:pPr algn="ctr">
              <a:lnSpc>
                <a:spcPts val="2711"/>
              </a:lnSpc>
            </a:pPr>
            <a:r>
              <a:rPr lang="en-US" sz="2400">
                <a:solidFill>
                  <a:srgbClr val="0F2A37"/>
                </a:solidFill>
                <a:latin typeface="TT Drugs Bold"/>
              </a:rPr>
              <a:t>В прошлом над буллером также издевались</a:t>
            </a:r>
          </a:p>
          <a:p>
            <a:pPr algn="ctr">
              <a:lnSpc>
                <a:spcPts val="2711"/>
              </a:lnSpc>
            </a:pPr>
            <a:endParaRPr/>
          </a:p>
          <a:p>
            <a:pPr algn="ctr">
              <a:lnSpc>
                <a:spcPts val="2711"/>
              </a:lnSpc>
            </a:pPr>
            <a:endParaRPr/>
          </a:p>
          <a:p>
            <a:pPr algn="ctr">
              <a:lnSpc>
                <a:spcPts val="2711"/>
              </a:lnSpc>
            </a:pPr>
            <a:r>
              <a:rPr lang="en-US" sz="2400">
                <a:solidFill>
                  <a:srgbClr val="0F2A37"/>
                </a:solidFill>
                <a:latin typeface="TT Drugs Bold"/>
              </a:rPr>
              <a:t> Постоянная потребность добиваться одобрения други</a:t>
            </a:r>
            <a:r>
              <a:rPr lang="en-US" sz="2400">
                <a:solidFill>
                  <a:srgbClr val="0F2A37"/>
                </a:solidFill>
                <a:latin typeface="TT Drugs"/>
              </a:rPr>
              <a:t>х</a:t>
            </a:r>
          </a:p>
          <a:p>
            <a:pPr algn="ctr">
              <a:lnSpc>
                <a:spcPts val="3120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8618275" y="4799567"/>
            <a:ext cx="8358727" cy="0"/>
          </a:xfrm>
          <a:prstGeom prst="line">
            <a:avLst/>
          </a:prstGeom>
          <a:ln w="114300" cap="rnd">
            <a:solidFill>
              <a:srgbClr val="3D769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8276" y="3991204"/>
            <a:ext cx="7139244" cy="526709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535329" y="4841875"/>
            <a:ext cx="511225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49"/>
              </a:lnSpc>
            </a:pPr>
            <a:r>
              <a:rPr lang="en-US" sz="3499">
                <a:solidFill>
                  <a:srgbClr val="3D7692"/>
                </a:solidFill>
                <a:latin typeface="TT Drugs Bold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535329" y="6300431"/>
            <a:ext cx="511225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49"/>
              </a:lnSpc>
            </a:pPr>
            <a:r>
              <a:rPr lang="en-US" sz="3499">
                <a:solidFill>
                  <a:srgbClr val="3D7692"/>
                </a:solidFill>
                <a:latin typeface="TT Drugs Bold"/>
              </a:rPr>
              <a:t>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35329" y="7562750"/>
            <a:ext cx="511225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49"/>
              </a:lnSpc>
            </a:pPr>
            <a:r>
              <a:rPr lang="en-US" sz="3499">
                <a:solidFill>
                  <a:srgbClr val="3D7692"/>
                </a:solidFill>
                <a:latin typeface="TT Drugs Bold"/>
              </a:rPr>
              <a:t>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35329" y="8693150"/>
            <a:ext cx="511225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49"/>
              </a:lnSpc>
            </a:pPr>
            <a:r>
              <a:rPr lang="en-US" sz="3499">
                <a:solidFill>
                  <a:srgbClr val="3D7692"/>
                </a:solidFill>
                <a:latin typeface="TT Drugs Bold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" b="1705"/>
          <a:stretch>
            <a:fillRect/>
          </a:stretch>
        </p:blipFill>
        <p:spPr>
          <a:xfrm rot="-1739433">
            <a:off x="11257563" y="-3827532"/>
            <a:ext cx="7998834" cy="104054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6460999">
            <a:off x="-222040" y="-5095622"/>
            <a:ext cx="5758981" cy="1157584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285952" y="4143369"/>
            <a:ext cx="14430476" cy="6714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800" dirty="0" smtClean="0"/>
              <a:t>Помогите ребенку осваивать конструктивные способы преодоления препятствий, разрешения проблем; покажите, что есть более эффективные и безопасные для всех способы, чем физическое нападение; объясните, что агрессия дает только временный успех. </a:t>
            </a:r>
            <a:endParaRPr lang="en-US" sz="2800" dirty="0" smtClean="0">
              <a:latin typeface="Agency FB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800" dirty="0" smtClean="0"/>
          </a:p>
          <a:p>
            <a:pPr algn="just"/>
            <a:r>
              <a:rPr lang="ru-RU" sz="2800" dirty="0" smtClean="0"/>
              <a:t>Не показывайте пример ребенку собственными агрессивными реакциями на какие-то события. </a:t>
            </a:r>
            <a:endParaRPr lang="en-US" sz="2800" dirty="0" smtClean="0">
              <a:latin typeface="Agency FB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800" dirty="0" smtClean="0"/>
          </a:p>
          <a:p>
            <a:pPr algn="just"/>
            <a:r>
              <a:rPr lang="ru-RU" sz="2800" dirty="0" smtClean="0"/>
              <a:t>Помогите ему лучше узнать себя и других людей. Не исключено, что ребенок ведет себя агрессивно, потому что не видит другого способа самоутвердиться или воспринимает мир как враждебный. 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dirty="0" smtClean="0"/>
              <a:t>Агрессивный ребенок нуждается ВО ВНИМАНИИ  И ПОНИМАНИИ  его проблем со стороны взрослого</a:t>
            </a:r>
          </a:p>
          <a:p>
            <a:pPr algn="just">
              <a:buFont typeface="Wingdings" pitchFamily="2" charset="2"/>
              <a:buChar char="Ø"/>
            </a:pPr>
            <a:endParaRPr lang="ru-RU" sz="2400" dirty="0" smtClean="0"/>
          </a:p>
          <a:p>
            <a:pPr algn="ctr">
              <a:lnSpc>
                <a:spcPts val="2711"/>
              </a:lnSpc>
            </a:pPr>
            <a:endParaRPr/>
          </a:p>
          <a:p>
            <a:pPr algn="ctr">
              <a:lnSpc>
                <a:spcPts val="3120"/>
              </a:lnSpc>
              <a:spcBef>
                <a:spcPct val="0"/>
              </a:spcBef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4786282" y="3357550"/>
            <a:ext cx="8358727" cy="0"/>
          </a:xfrm>
          <a:prstGeom prst="line">
            <a:avLst/>
          </a:prstGeom>
          <a:ln w="114300" cap="rnd">
            <a:solidFill>
              <a:srgbClr val="3D769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1214382" y="4357682"/>
            <a:ext cx="511225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49"/>
              </a:lnSpc>
            </a:pPr>
            <a:r>
              <a:rPr lang="en-US" sz="3499" dirty="0">
                <a:solidFill>
                  <a:srgbClr val="3D7692"/>
                </a:solidFill>
                <a:latin typeface="TT Drugs Bold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1506" y="6000756"/>
            <a:ext cx="511225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49"/>
              </a:lnSpc>
            </a:pPr>
            <a:r>
              <a:rPr lang="en-US" sz="3499" dirty="0">
                <a:solidFill>
                  <a:srgbClr val="3D7692"/>
                </a:solidFill>
                <a:latin typeface="TT Drugs Bold"/>
              </a:rPr>
              <a:t>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1506" y="7507308"/>
            <a:ext cx="511225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49"/>
              </a:lnSpc>
            </a:pPr>
            <a:r>
              <a:rPr lang="en-US" sz="3499" dirty="0">
                <a:solidFill>
                  <a:srgbClr val="3D7692"/>
                </a:solidFill>
                <a:latin typeface="TT Drugs Bold"/>
              </a:rPr>
              <a:t>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71506" y="8929714"/>
            <a:ext cx="511225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49"/>
              </a:lnSpc>
            </a:pPr>
            <a:r>
              <a:rPr lang="en-US" sz="3499" dirty="0">
                <a:solidFill>
                  <a:srgbClr val="3D7692"/>
                </a:solidFill>
                <a:latin typeface="TT Drugs Bold"/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0596" y="2643170"/>
            <a:ext cx="9144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 smtClean="0"/>
              <a:t>ЕСЛИ ВАШ РЕБЕНОК СТАЛ БУЛЛЕРОМ (АГРЕССОРОМ)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76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678827">
            <a:off x="11616985" y="-869308"/>
            <a:ext cx="5515885" cy="49574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400000">
            <a:off x="12195199" y="4791795"/>
            <a:ext cx="7776569" cy="6794777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1063674" y="1014077"/>
            <a:ext cx="5741701" cy="8244223"/>
            <a:chOff x="0" y="0"/>
            <a:chExt cx="4137660" cy="5941060"/>
          </a:xfrm>
        </p:grpSpPr>
        <p:sp>
          <p:nvSpPr>
            <p:cNvPr id="5" name="Freeform 5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l="l" t="t" r="r" b="b"/>
              <a:pathLst>
                <a:path w="4956810" h="633476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blipFill>
              <a:blip r:embed="rId4"/>
              <a:stretch>
                <a:fillRect l="-115347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415406" y="1213883"/>
            <a:ext cx="9643496" cy="7859235"/>
            <a:chOff x="0" y="0"/>
            <a:chExt cx="12857994" cy="10478980"/>
          </a:xfrm>
        </p:grpSpPr>
        <p:sp>
          <p:nvSpPr>
            <p:cNvPr id="7" name="TextBox 7"/>
            <p:cNvSpPr txBox="1"/>
            <p:nvPr/>
          </p:nvSpPr>
          <p:spPr>
            <a:xfrm>
              <a:off x="0" y="-19050"/>
              <a:ext cx="12857994" cy="93908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90"/>
                </a:lnSpc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ПОРТРЕТ ЖЕРТВЫ</a:t>
              </a:r>
            </a:p>
            <a:p>
              <a:pPr>
                <a:lnSpc>
                  <a:spcPts val="2990"/>
                </a:lnSpc>
              </a:pPr>
              <a:endParaRPr/>
            </a:p>
            <a:p>
              <a:pPr>
                <a:lnSpc>
                  <a:spcPts val="2990"/>
                </a:lnSpc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ЖЕРТВОЙ БУЛЛИНГА МОЖЕТ СТАТЬ ЛЮБОЙ УЧЕНИК.</a:t>
              </a:r>
            </a:p>
            <a:p>
              <a:pPr>
                <a:lnSpc>
                  <a:spcPts val="2990"/>
                </a:lnSpc>
              </a:pPr>
              <a:endParaRPr/>
            </a:p>
            <a:p>
              <a:pPr>
                <a:lnSpc>
                  <a:spcPts val="2990"/>
                </a:lnSpc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ОСОБЕННОСТИ ЖЕРТВ:</a:t>
              </a:r>
            </a:p>
            <a:p>
              <a:pPr>
                <a:lnSpc>
                  <a:spcPts val="2990"/>
                </a:lnSpc>
              </a:pPr>
              <a:endParaRPr/>
            </a:p>
            <a:p>
              <a:pPr marL="496585" lvl="1" indent="-248293">
                <a:lnSpc>
                  <a:spcPts val="2990"/>
                </a:lnSpc>
                <a:buFont typeface="Arial"/>
                <a:buChar char="•"/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ДЕТИ, ОТЛИЧАЮЩИЕСЯ ОТ ДРУГИХ</a:t>
              </a:r>
            </a:p>
            <a:p>
              <a:pPr marL="496585" lvl="1" indent="-248293">
                <a:lnSpc>
                  <a:spcPts val="2990"/>
                </a:lnSpc>
                <a:buFont typeface="Arial"/>
                <a:buChar char="•"/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С НЕПРИЯТНЫМИ ПРИВЫЧКАМИ (НЕОПРЯТНЫЕ, ПЛАКСИВЫЕ, НАВЯЗЧИВЫЕ, ЗАИСКИВАЮЩИЕ, ЖАДНЫЕ)</a:t>
              </a:r>
            </a:p>
            <a:p>
              <a:pPr marL="496585" lvl="1" indent="-248293">
                <a:lnSpc>
                  <a:spcPts val="2990"/>
                </a:lnSpc>
                <a:buFont typeface="Arial"/>
                <a:buChar char="•"/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ДЕТИ, КОТОРЫЕ ЛУЧШЕ ОБЩАЮТСЯ СО ВЗРОСЛЫМИ, ЧЕМ СО СВЕРСТНИКАМИ; </a:t>
              </a:r>
            </a:p>
            <a:p>
              <a:pPr marL="496585" lvl="1" indent="-248293">
                <a:lnSpc>
                  <a:spcPts val="2990"/>
                </a:lnSpc>
                <a:buFont typeface="Arial"/>
                <a:buChar char="•"/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ФИЗИЧЕСКИ СЛАБЫЕ, </a:t>
              </a:r>
            </a:p>
            <a:p>
              <a:pPr marL="496585" lvl="1" indent="-248293">
                <a:lnSpc>
                  <a:spcPts val="2990"/>
                </a:lnSpc>
                <a:buFont typeface="Arial"/>
                <a:buChar char="•"/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НЕУСПЕШНЫЕ В ОБУЧЕНИИ, </a:t>
              </a:r>
            </a:p>
            <a:p>
              <a:pPr marL="496585" lvl="1" indent="-248293">
                <a:lnSpc>
                  <a:spcPts val="2990"/>
                </a:lnSpc>
                <a:buFont typeface="Arial"/>
                <a:buChar char="•"/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ТЕ, КОГО НЕ ЛЮБИТ УЧИТЕЛЬ; </a:t>
              </a:r>
            </a:p>
            <a:p>
              <a:pPr marL="496585" lvl="1" indent="-248293">
                <a:lnSpc>
                  <a:spcPts val="2990"/>
                </a:lnSpc>
                <a:buFont typeface="Arial"/>
                <a:buChar char="•"/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НОВЕНЬКИЕ; </a:t>
              </a:r>
            </a:p>
            <a:p>
              <a:pPr>
                <a:lnSpc>
                  <a:spcPts val="2990"/>
                </a:lnSpc>
              </a:pPr>
              <a:endParaRPr/>
            </a:p>
            <a:p>
              <a:pPr>
                <a:lnSpc>
                  <a:spcPts val="2990"/>
                </a:lnSpc>
              </a:pPr>
              <a:r>
                <a:rPr lang="en-US" sz="2300">
                  <a:solidFill>
                    <a:srgbClr val="FFFFFF"/>
                  </a:solidFill>
                  <a:latin typeface="TT Drugs"/>
                </a:rPr>
                <a:t>ЖЕРТВАМИ ЧАСТО СТАНОВЯТСЯ ДЕТИ, КОТОРЫЕ НЕ МОГУТ СПРЯТАТЬ СВОЕЙ НЕЗАЩИЩЕННОСТИ И ПРОВОЦИРУЮ СВОИМ ПОВЕДЕНИЕМ НАПАДКИ БУЛЛЕРА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888218"/>
              <a:ext cx="12857994" cy="590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3716505">
            <a:off x="-2238628" y="-2235792"/>
            <a:ext cx="7303770" cy="82296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6364982">
            <a:off x="-2134952" y="4141016"/>
            <a:ext cx="8597036" cy="1023456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4072" r="12867"/>
          <a:stretch>
            <a:fillRect/>
          </a:stretch>
        </p:blipFill>
        <p:spPr>
          <a:xfrm>
            <a:off x="236187" y="2735707"/>
            <a:ext cx="6962798" cy="430145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7700760" y="483833"/>
            <a:ext cx="10277524" cy="9319333"/>
            <a:chOff x="0" y="0"/>
            <a:chExt cx="13703365" cy="12425778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13703365" cy="2790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520"/>
                </a:lnSpc>
              </a:pPr>
              <a:r>
                <a:rPr lang="en-US" sz="4600">
                  <a:solidFill>
                    <a:srgbClr val="0F2A37"/>
                  </a:solidFill>
                  <a:latin typeface="TT Drugs Bold"/>
                </a:rPr>
                <a:t>КАК ОПРЕДЕЛИТЬ НЕ ЯВЛЯЕТСЯ ЛИ ВАШ РЕБЕНОК ЖЕРТВОЙ БУЛЛИНГА?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095723"/>
              <a:ext cx="13703365" cy="93300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 Ответьте на эти вопросы:</a:t>
              </a:r>
            </a:p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·     Пытается ли ваш ребенок найти способы отказаться от посещения школы?</a:t>
              </a:r>
            </a:p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·     Его одежда растрепана/неопрятна, когда он возвращается домой?</a:t>
              </a:r>
            </a:p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·     Может быть, какие-то личные вещи пропали?</a:t>
              </a:r>
            </a:p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·     Ребенок кажется более замкнутым  и отстраненным?</a:t>
              </a:r>
            </a:p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·     Ребенок более встревожен, напряжен или подавлен, чем обычно?</a:t>
              </a:r>
            </a:p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·     Замечается ли потеря интереса к любимым занятиям?</a:t>
              </a:r>
            </a:p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·     Ребенок увиливает от ответов взрослого о своих делах?</a:t>
              </a:r>
            </a:p>
            <a:p>
              <a:pPr>
                <a:lnSpc>
                  <a:spcPts val="3510"/>
                </a:lnSpc>
              </a:pPr>
              <a:endParaRPr/>
            </a:p>
            <a:p>
              <a:pPr>
                <a:lnSpc>
                  <a:spcPts val="3510"/>
                </a:lnSpc>
              </a:pPr>
              <a:r>
                <a:rPr lang="en-US" sz="2700">
                  <a:solidFill>
                    <a:srgbClr val="0F2A37"/>
                  </a:solidFill>
                  <a:latin typeface="TT Drugs Bold"/>
                </a:rPr>
                <a:t>Если вы ответили «да» на более чем 2 пункта - это повод задуматься.</a:t>
              </a:r>
            </a:p>
            <a:p>
              <a:pPr>
                <a:lnSpc>
                  <a:spcPts val="351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76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2571200">
            <a:off x="8431592" y="-997842"/>
            <a:ext cx="14343539" cy="1307055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0320065" y="2069317"/>
            <a:ext cx="7467933" cy="6936232"/>
            <a:chOff x="0" y="0"/>
            <a:chExt cx="4983480" cy="4165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83480" cy="4165600"/>
            </a:xfrm>
            <a:custGeom>
              <a:avLst/>
              <a:gdLst/>
              <a:ahLst/>
              <a:cxnLst/>
              <a:rect l="l" t="t" r="r" b="b"/>
              <a:pathLst>
                <a:path w="4983480" h="4165600">
                  <a:moveTo>
                    <a:pt x="4537710" y="1230630"/>
                  </a:moveTo>
                  <a:cubicBezTo>
                    <a:pt x="4786630" y="1244600"/>
                    <a:pt x="4983480" y="1416050"/>
                    <a:pt x="4980940" y="1680210"/>
                  </a:cubicBezTo>
                  <a:cubicBezTo>
                    <a:pt x="4978400" y="1931670"/>
                    <a:pt x="4773930" y="2134870"/>
                    <a:pt x="4521200" y="2134870"/>
                  </a:cubicBezTo>
                  <a:cubicBezTo>
                    <a:pt x="4309109" y="2160270"/>
                    <a:pt x="3896359" y="2302510"/>
                    <a:pt x="4067809" y="2602230"/>
                  </a:cubicBezTo>
                  <a:cubicBezTo>
                    <a:pt x="4150359" y="2747010"/>
                    <a:pt x="4258309" y="2820670"/>
                    <a:pt x="4262119" y="3002280"/>
                  </a:cubicBezTo>
                  <a:cubicBezTo>
                    <a:pt x="4268469" y="3300730"/>
                    <a:pt x="3977639" y="3577590"/>
                    <a:pt x="3675379" y="3503930"/>
                  </a:cubicBezTo>
                  <a:cubicBezTo>
                    <a:pt x="3590289" y="3483610"/>
                    <a:pt x="3510279" y="3441700"/>
                    <a:pt x="3430269" y="3408680"/>
                  </a:cubicBezTo>
                  <a:cubicBezTo>
                    <a:pt x="3075939" y="3260090"/>
                    <a:pt x="2683509" y="3318510"/>
                    <a:pt x="2367279" y="3531870"/>
                  </a:cubicBezTo>
                  <a:cubicBezTo>
                    <a:pt x="2100579" y="3710941"/>
                    <a:pt x="1904999" y="3990341"/>
                    <a:pt x="1581149" y="4075430"/>
                  </a:cubicBezTo>
                  <a:cubicBezTo>
                    <a:pt x="1236979" y="4165600"/>
                    <a:pt x="855979" y="4089400"/>
                    <a:pt x="582929" y="3858260"/>
                  </a:cubicBezTo>
                  <a:cubicBezTo>
                    <a:pt x="349249" y="3657600"/>
                    <a:pt x="199389" y="3355340"/>
                    <a:pt x="201929" y="3048000"/>
                  </a:cubicBezTo>
                  <a:cubicBezTo>
                    <a:pt x="204469" y="2724150"/>
                    <a:pt x="365759" y="2429510"/>
                    <a:pt x="425449" y="2115820"/>
                  </a:cubicBezTo>
                  <a:cubicBezTo>
                    <a:pt x="459739" y="1931670"/>
                    <a:pt x="459739" y="1732280"/>
                    <a:pt x="393699" y="1554480"/>
                  </a:cubicBezTo>
                  <a:cubicBezTo>
                    <a:pt x="326390" y="1377950"/>
                    <a:pt x="177800" y="1267460"/>
                    <a:pt x="90170" y="1104900"/>
                  </a:cubicBezTo>
                  <a:cubicBezTo>
                    <a:pt x="33020" y="999490"/>
                    <a:pt x="0" y="877570"/>
                    <a:pt x="0" y="749300"/>
                  </a:cubicBezTo>
                  <a:cubicBezTo>
                    <a:pt x="0" y="335280"/>
                    <a:pt x="335280" y="0"/>
                    <a:pt x="749300" y="0"/>
                  </a:cubicBezTo>
                  <a:cubicBezTo>
                    <a:pt x="866140" y="0"/>
                    <a:pt x="982980" y="27940"/>
                    <a:pt x="1087120" y="80010"/>
                  </a:cubicBezTo>
                  <a:cubicBezTo>
                    <a:pt x="1272540" y="173990"/>
                    <a:pt x="1386840" y="354330"/>
                    <a:pt x="1570990" y="452120"/>
                  </a:cubicBezTo>
                  <a:cubicBezTo>
                    <a:pt x="1879600" y="615950"/>
                    <a:pt x="2148840" y="523240"/>
                    <a:pt x="2468880" y="466090"/>
                  </a:cubicBezTo>
                  <a:cubicBezTo>
                    <a:pt x="2672080" y="429260"/>
                    <a:pt x="2931160" y="431800"/>
                    <a:pt x="3117850" y="532130"/>
                  </a:cubicBezTo>
                  <a:cubicBezTo>
                    <a:pt x="3272790" y="614680"/>
                    <a:pt x="3361690" y="786130"/>
                    <a:pt x="3441700" y="934720"/>
                  </a:cubicBezTo>
                  <a:cubicBezTo>
                    <a:pt x="3662680" y="1341120"/>
                    <a:pt x="4132580" y="1210310"/>
                    <a:pt x="4523740" y="1229360"/>
                  </a:cubicBezTo>
                  <a:cubicBezTo>
                    <a:pt x="4530090" y="1229360"/>
                    <a:pt x="4533900" y="1230630"/>
                    <a:pt x="4537710" y="1230630"/>
                  </a:cubicBezTo>
                  <a:close/>
                </a:path>
              </a:pathLst>
            </a:custGeom>
            <a:blipFill>
              <a:blip r:embed="rId3"/>
              <a:stretch>
                <a:fillRect t="-40842" b="-40842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337657" y="820037"/>
            <a:ext cx="9601992" cy="8849044"/>
            <a:chOff x="0" y="0"/>
            <a:chExt cx="12802656" cy="11798725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12802656" cy="800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87"/>
                </a:lnSpc>
              </a:pPr>
              <a:r>
                <a:rPr lang="en-US" sz="3989">
                  <a:solidFill>
                    <a:srgbClr val="FFFFFF"/>
                  </a:solidFill>
                  <a:latin typeface="TT Drugs Bold"/>
                </a:rPr>
                <a:t>РЕКОМЕНДАЦИИ РОДИТЕЛЯМ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214631"/>
              <a:ext cx="12802656" cy="105840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69"/>
                </a:lnSpc>
              </a:pPr>
              <a:endParaRPr/>
            </a:p>
            <a:p>
              <a:pPr>
                <a:lnSpc>
                  <a:spcPts val="4069"/>
                </a:lnSpc>
              </a:pPr>
              <a:endParaRPr/>
            </a:p>
            <a:p>
              <a:pPr algn="ctr">
                <a:lnSpc>
                  <a:spcPts val="4329"/>
                </a:lnSpc>
              </a:pPr>
              <a:r>
                <a:rPr lang="en-US" sz="5400" dirty="0" err="1">
                  <a:solidFill>
                    <a:srgbClr val="C7BEB5"/>
                  </a:solidFill>
                  <a:latin typeface="TT Drugs Bold"/>
                </a:rPr>
                <a:t>Поговорите</a:t>
              </a:r>
              <a:r>
                <a:rPr lang="en-US" sz="5400" dirty="0">
                  <a:solidFill>
                    <a:srgbClr val="C7BEB5"/>
                  </a:solidFill>
                  <a:latin typeface="TT Drugs Bold"/>
                </a:rPr>
                <a:t> </a:t>
              </a:r>
              <a:r>
                <a:rPr lang="en-US" sz="5400" dirty="0" err="1">
                  <a:solidFill>
                    <a:srgbClr val="C7BEB5"/>
                  </a:solidFill>
                  <a:latin typeface="TT Drugs Bold"/>
                </a:rPr>
                <a:t>со</a:t>
              </a:r>
              <a:r>
                <a:rPr lang="en-US" sz="5400" dirty="0">
                  <a:solidFill>
                    <a:srgbClr val="C7BEB5"/>
                  </a:solidFill>
                  <a:latin typeface="TT Drugs Bold"/>
                </a:rPr>
                <a:t> </a:t>
              </a:r>
              <a:r>
                <a:rPr lang="en-US" sz="5400" dirty="0" err="1">
                  <a:solidFill>
                    <a:srgbClr val="C7BEB5"/>
                  </a:solidFill>
                  <a:latin typeface="TT Drugs Bold"/>
                </a:rPr>
                <a:t>своим</a:t>
              </a:r>
              <a:r>
                <a:rPr lang="en-US" sz="5400" dirty="0">
                  <a:solidFill>
                    <a:srgbClr val="C7BEB5"/>
                  </a:solidFill>
                  <a:latin typeface="TT Drugs Bold"/>
                </a:rPr>
                <a:t> </a:t>
              </a:r>
              <a:r>
                <a:rPr lang="en-US" sz="5400" dirty="0" err="1">
                  <a:solidFill>
                    <a:srgbClr val="C7BEB5"/>
                  </a:solidFill>
                  <a:latin typeface="TT Drugs Bold"/>
                </a:rPr>
                <a:t>ребенком</a:t>
              </a:r>
              <a:r>
                <a:rPr lang="en-US" sz="5400" dirty="0">
                  <a:solidFill>
                    <a:srgbClr val="C7BEB5"/>
                  </a:solidFill>
                  <a:latin typeface="TT Drugs Bold"/>
                </a:rPr>
                <a:t>.</a:t>
              </a:r>
            </a:p>
            <a:p>
              <a:pPr>
                <a:lnSpc>
                  <a:spcPts val="4069"/>
                </a:lnSpc>
              </a:pPr>
              <a:endParaRPr/>
            </a:p>
            <a:p>
              <a:pPr>
                <a:lnSpc>
                  <a:spcPts val="4069"/>
                </a:lnSpc>
              </a:pP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Если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вы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подозреваете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,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что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над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вашим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ребенком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издеваются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,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поговорите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с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ним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об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этом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.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Беседа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один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на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один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в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безопасной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обстановке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может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помочь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ребенку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раскрыться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. </a:t>
              </a:r>
            </a:p>
            <a:p>
              <a:pPr>
                <a:lnSpc>
                  <a:spcPts val="4069"/>
                </a:lnSpc>
              </a:pPr>
              <a:endParaRPr/>
            </a:p>
            <a:p>
              <a:pPr>
                <a:lnSpc>
                  <a:spcPts val="4069"/>
                </a:lnSpc>
              </a:pP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Чем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больше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эмоций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вы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проявите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в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ответ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на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то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,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что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он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вам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говорит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,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тем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меньше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вероятность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,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что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ребенок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откроется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вам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 в </a:t>
              </a:r>
              <a:r>
                <a:rPr lang="en-US" sz="3130" dirty="0" err="1">
                  <a:solidFill>
                    <a:srgbClr val="FFFFFF"/>
                  </a:solidFill>
                  <a:latin typeface="TT Drugs Bold"/>
                </a:rPr>
                <a:t>будущем</a:t>
              </a:r>
              <a:r>
                <a:rPr lang="en-US" sz="3130" dirty="0">
                  <a:solidFill>
                    <a:srgbClr val="FFFFFF"/>
                  </a:solidFill>
                  <a:latin typeface="TT Drugs Bold"/>
                </a:rPr>
                <a:t>.</a:t>
              </a:r>
            </a:p>
            <a:p>
              <a:pPr>
                <a:lnSpc>
                  <a:spcPts val="406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DC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" b="1705"/>
          <a:stretch>
            <a:fillRect/>
          </a:stretch>
        </p:blipFill>
        <p:spPr>
          <a:xfrm rot="-1739433">
            <a:off x="11257563" y="-3827532"/>
            <a:ext cx="7998834" cy="104054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6460999">
            <a:off x="-222040" y="-5095622"/>
            <a:ext cx="5758981" cy="1157584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01134" y="1224648"/>
            <a:ext cx="7358328" cy="458975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43342" y="6035578"/>
            <a:ext cx="7780139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80"/>
              </a:lnSpc>
            </a:pPr>
            <a:r>
              <a:rPr lang="en-US" sz="5400">
                <a:solidFill>
                  <a:srgbClr val="0F2A37"/>
                </a:solidFill>
                <a:latin typeface="Forum"/>
              </a:rPr>
              <a:t>ПОГОВОРИТЕ С КЛАССНЫМ РУКОВОДИТЕЛЕМ.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059624" y="6119281"/>
            <a:ext cx="9199676" cy="3714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0F2A37"/>
                </a:solidFill>
                <a:latin typeface="TT Drugs Bold"/>
              </a:rPr>
              <a:t> </a:t>
            </a:r>
          </a:p>
          <a:p>
            <a:pPr>
              <a:lnSpc>
                <a:spcPts val="3640"/>
              </a:lnSpc>
            </a:pPr>
            <a:r>
              <a:rPr lang="en-US" sz="2800">
                <a:solidFill>
                  <a:srgbClr val="0F2A37"/>
                </a:solidFill>
                <a:latin typeface="Arimo Bold"/>
              </a:rPr>
              <a:t>Независимо от того, сказал ли вам ваш ребенок прямо, что над ним издеваются, или вы чувствуете, что что-то не так, не бойтесь поговорить с учителем.</a:t>
            </a:r>
          </a:p>
          <a:p>
            <a:pPr>
              <a:lnSpc>
                <a:spcPts val="3640"/>
              </a:lnSpc>
            </a:pPr>
            <a:r>
              <a:rPr lang="en-US" sz="2800">
                <a:solidFill>
                  <a:srgbClr val="0F2A37"/>
                </a:solidFill>
                <a:latin typeface="Arimo Bold"/>
              </a:rPr>
              <a:t> Спросите, не заметил ли классный руководитель  что-нибудь тревожное в поведении вашего ребенка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747</Words>
  <Application>Microsoft Office PowerPoint</Application>
  <PresentationFormat>Произвольный</PresentationFormat>
  <Paragraphs>106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Forum</vt:lpstr>
      <vt:lpstr>TT Drugs</vt:lpstr>
      <vt:lpstr>Wingdings</vt:lpstr>
      <vt:lpstr>Agency FB</vt:lpstr>
      <vt:lpstr>Calibri</vt:lpstr>
      <vt:lpstr>Arial</vt:lpstr>
      <vt:lpstr>Forum Bold</vt:lpstr>
      <vt:lpstr>TT Drugs Bold</vt:lpstr>
      <vt:lpstr>Arimo</vt:lpstr>
      <vt:lpstr>Arimo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Синий Органические Фигуры Мастер-Класс по Лидерству Вебинар Keynote Презентация</dc:title>
  <dc:creator>Кристина</dc:creator>
  <cp:lastModifiedBy>начальная-13</cp:lastModifiedBy>
  <cp:revision>4</cp:revision>
  <dcterms:created xsi:type="dcterms:W3CDTF">2006-08-16T00:00:00Z</dcterms:created>
  <dcterms:modified xsi:type="dcterms:W3CDTF">2022-03-29T05:37:56Z</dcterms:modified>
  <dc:identifier>DAE3ILenw20</dc:identifier>
</cp:coreProperties>
</file>